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23"/>
  </p:notesMasterIdLst>
  <p:sldIdLst>
    <p:sldId id="325" r:id="rId2"/>
    <p:sldId id="326" r:id="rId3"/>
    <p:sldId id="256" r:id="rId4"/>
    <p:sldId id="297" r:id="rId5"/>
    <p:sldId id="301" r:id="rId6"/>
    <p:sldId id="313" r:id="rId7"/>
    <p:sldId id="312" r:id="rId8"/>
    <p:sldId id="266" r:id="rId9"/>
    <p:sldId id="303" r:id="rId10"/>
    <p:sldId id="314" r:id="rId11"/>
    <p:sldId id="315" r:id="rId12"/>
    <p:sldId id="317" r:id="rId13"/>
    <p:sldId id="318" r:id="rId14"/>
    <p:sldId id="319" r:id="rId15"/>
    <p:sldId id="316" r:id="rId16"/>
    <p:sldId id="320" r:id="rId17"/>
    <p:sldId id="321" r:id="rId18"/>
    <p:sldId id="322" r:id="rId19"/>
    <p:sldId id="323" r:id="rId20"/>
    <p:sldId id="324" r:id="rId21"/>
    <p:sldId id="275" r:id="rId22"/>
  </p:sldIdLst>
  <p:sldSz cx="9144000" cy="6858000" type="screen4x3"/>
  <p:notesSz cx="66690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C22"/>
    <a:srgbClr val="6600FF"/>
    <a:srgbClr val="007635"/>
    <a:srgbClr val="FAFFE1"/>
    <a:srgbClr val="ACCC66"/>
    <a:srgbClr val="00FF99"/>
    <a:srgbClr val="F7FFCD"/>
    <a:srgbClr val="3F716F"/>
    <a:srgbClr val="C33D3D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654" autoAdjust="0"/>
  </p:normalViewPr>
  <p:slideViewPr>
    <p:cSldViewPr>
      <p:cViewPr varScale="1">
        <p:scale>
          <a:sx n="87" d="100"/>
          <a:sy n="87" d="100"/>
        </p:scale>
        <p:origin x="150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dirty="0"/>
              <a:t>Структура административных правонарушений</a:t>
            </a:r>
          </a:p>
        </c:rich>
      </c:tx>
      <c:layout>
        <c:manualLayout>
          <c:xMode val="edge"/>
          <c:yMode val="edge"/>
          <c:x val="0.13325000000000001"/>
          <c:y val="0.1314815006534705"/>
        </c:manualLayout>
      </c:layout>
      <c:overlay val="0"/>
    </c:title>
    <c:autoTitleDeleted val="0"/>
    <c:view3D>
      <c:rotX val="30"/>
      <c:rotY val="357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434930008748964E-2"/>
          <c:y val="0.208732605531147"/>
          <c:w val="0.61416491688538966"/>
          <c:h val="0.7912673944688530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административных правонарушений</c:v>
                </c:pt>
              </c:strCache>
            </c:strRef>
          </c:tx>
          <c:explosion val="17"/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rgbClr val="007635"/>
              </a:solidFill>
            </c:spPr>
          </c:dPt>
          <c:dPt>
            <c:idx val="5"/>
            <c:bubble3D val="0"/>
            <c:spPr>
              <a:solidFill>
                <a:srgbClr val="00B050"/>
              </a:solidFill>
            </c:spPr>
          </c:dPt>
          <c:dPt>
            <c:idx val="6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002060"/>
              </a:solidFill>
            </c:spPr>
          </c:dPt>
          <c:dPt>
            <c:idx val="8"/>
            <c:bubble3D val="0"/>
            <c:spPr>
              <a:solidFill>
                <a:srgbClr val="92D050"/>
              </a:solidFill>
            </c:spPr>
          </c:dPt>
          <c:dPt>
            <c:idx val="1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4.1886482939632569E-2"/>
                  <c:y val="-2.5793529570360105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i="0" u="none" strike="noStrike" kern="1200" baseline="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rPr>
                      <a:t>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4835083114610698E-2"/>
                  <c:y val="0.14691122002205023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i="0" u="none" strike="noStrike" kern="1200" baseline="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rPr>
                      <a:t>32 </a:t>
                    </a:r>
                    <a:r>
                      <a:rPr lang="en-US" sz="2000" b="1" i="0" u="none" strike="noStrike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6522200349956254E-2"/>
                  <c:y val="2.2096678637602601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i="0" u="none" strike="noStrike" kern="1200" baseline="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rPr>
                      <a:t>40 </a:t>
                    </a:r>
                    <a:r>
                      <a:rPr lang="en-US" sz="2000" b="1" i="0" u="none" strike="noStrike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  <a:endParaRPr lang="en-US" sz="18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8078740157480318E-2"/>
                  <c:y val="-4.4784200172674371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i="0" u="none" strike="noStrike" kern="1200" baseline="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rPr>
                      <a:t>19 </a:t>
                    </a:r>
                    <a:r>
                      <a:rPr lang="en-US" sz="2000" b="1" i="0" u="none" strike="noStrike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4888779527559058E-2"/>
                  <c:y val="-2.6782301951341788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i="0" u="none" strike="noStrike" kern="1200" baseline="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rPr>
                      <a:t>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0013123359580055E-5"/>
                  <c:y val="-3.4227622372065052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i="0" u="none" strike="noStrike" kern="1200" baseline="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rPr>
                      <a:t>3 </a:t>
                    </a:r>
                    <a:r>
                      <a:rPr lang="en-US" sz="2000" b="1" i="0" u="none" strike="noStrike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5.1805774278215228E-2"/>
                  <c:y val="-3.1571599820880696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rPr>
                      <a:t> 4 %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4.0223698600174954E-2"/>
                  <c:y val="-1.8830711407219525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rPr>
                      <a:t>13 %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sz="2000" b="1" i="0" u="none" strike="noStrike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rPr>
                      <a:t>3 %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4.1739829396325465E-2"/>
                  <c:y val="-6.2004966754879987E-3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rPr>
                      <a:t>6 %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по ч. 1 ст. 8.6 КоАП РФ</c:v>
                </c:pt>
                <c:pt idx="1">
                  <c:v>по ч. 25, 26 ст.19.5 КоАП РФ</c:v>
                </c:pt>
                <c:pt idx="2">
                  <c:v>по ч. 2 ст. 8.7 КоАП РФ</c:v>
                </c:pt>
                <c:pt idx="3">
                  <c:v>по ч. 2  ст. 8.8 КоАП РФ</c:v>
                </c:pt>
                <c:pt idx="4">
                  <c:v>по  ч. 1 ст. 20.25  КоАП РФ</c:v>
                </c:pt>
                <c:pt idx="5">
                  <c:v>по  ст. 19.6 КоАП РФ</c:v>
                </c:pt>
                <c:pt idx="6">
                  <c:v>по ст. 10.10 КоАП РФ</c:v>
                </c:pt>
              </c:strCache>
            </c:strRef>
          </c:cat>
          <c:val>
            <c:numRef>
              <c:f>Лист1!$B$2:$B$8</c:f>
              <c:numCache>
                <c:formatCode>0.00</c:formatCode>
                <c:ptCount val="7"/>
                <c:pt idx="0">
                  <c:v>14</c:v>
                </c:pt>
                <c:pt idx="1">
                  <c:v>54</c:v>
                </c:pt>
                <c:pt idx="2">
                  <c:v>51</c:v>
                </c:pt>
                <c:pt idx="3">
                  <c:v>19</c:v>
                </c:pt>
                <c:pt idx="4">
                  <c:v>8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0386176727909044"/>
          <c:y val="0.26896066913978878"/>
          <c:w val="0.28780489938757697"/>
          <c:h val="0.73055099599752049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smtClean="0">
                <a:effectLst/>
              </a:rPr>
              <a:t>Направлено административных дел в судебные органы для рассмотрения по существу - 51</a:t>
            </a:r>
            <a:endParaRPr lang="ru-RU" dirty="0" smtClean="0">
              <a:effectLst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pP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128" b="1" i="0" u="none" strike="noStrike" kern="120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157731036429029E-2"/>
          <c:y val="0.23108725624293122"/>
          <c:w val="0.62383108266333676"/>
          <c:h val="0.696630246912456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2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strRef>
              <c:f>Лист1!$A$2:$A$4</c:f>
              <c:strCache>
                <c:ptCount val="3"/>
                <c:pt idx="0">
                  <c:v>привлечено к адм. ответственности</c:v>
                </c:pt>
                <c:pt idx="1">
                  <c:v>прекращено</c:v>
                </c:pt>
                <c:pt idx="2">
                  <c:v>на рассмотрении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</c:v>
                </c:pt>
                <c:pt idx="1">
                  <c:v>2</c:v>
                </c:pt>
                <c:pt idx="2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980725065616863"/>
          <c:y val="0.2205910433070867"/>
          <c:w val="0.32769274934383225"/>
          <c:h val="0.580614911417322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A7C9F1-311F-441A-B81B-78DD66E8A8A8}" type="doc">
      <dgm:prSet loTypeId="urn:microsoft.com/office/officeart/2005/8/layout/hierarchy1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6A91EFD1-5606-4244-AF08-6E03E266785F}">
      <dgm:prSet phldrT="[Текст]" custT="1"/>
      <dgm:spPr/>
      <dgm:t>
        <a:bodyPr/>
        <a:lstStyle/>
        <a:p>
          <a:r>
            <a:rPr lang="ru-RU" sz="2800" b="1" dirty="0" smtClean="0"/>
            <a:t>Осуществление государственного земельного надзора </a:t>
          </a:r>
          <a:endParaRPr lang="ru-RU" sz="2800" b="1" dirty="0"/>
        </a:p>
      </dgm:t>
    </dgm:pt>
    <dgm:pt modelId="{4BBA071E-0E73-4224-9909-41A89B822607}" type="parTrans" cxnId="{1BD20189-AE44-4426-8260-95FB65315F7D}">
      <dgm:prSet/>
      <dgm:spPr/>
      <dgm:t>
        <a:bodyPr/>
        <a:lstStyle/>
        <a:p>
          <a:endParaRPr lang="ru-RU"/>
        </a:p>
      </dgm:t>
    </dgm:pt>
    <dgm:pt modelId="{A6868D2D-6058-4022-886D-87C947A30733}" type="sibTrans" cxnId="{1BD20189-AE44-4426-8260-95FB65315F7D}">
      <dgm:prSet/>
      <dgm:spPr/>
      <dgm:t>
        <a:bodyPr/>
        <a:lstStyle/>
        <a:p>
          <a:endParaRPr lang="ru-RU"/>
        </a:p>
      </dgm:t>
    </dgm:pt>
    <dgm:pt modelId="{2828A280-EA33-4110-BD95-D6E6096D994E}">
      <dgm:prSet phldrT="[Текст]" custT="1"/>
      <dgm:spPr/>
      <dgm:t>
        <a:bodyPr/>
        <a:lstStyle/>
        <a:p>
          <a:r>
            <a:rPr lang="ru-RU" sz="2000" b="1" smtClean="0"/>
            <a:t>Плановые проверки</a:t>
          </a:r>
          <a:endParaRPr lang="ru-RU" sz="2000" b="1" dirty="0"/>
        </a:p>
      </dgm:t>
    </dgm:pt>
    <dgm:pt modelId="{B7061D0F-3C78-474B-A4E9-61ABF3B5F469}" type="parTrans" cxnId="{FFBD127C-6E10-45A8-AC63-D39B2B2D0F98}">
      <dgm:prSet/>
      <dgm:spPr/>
      <dgm:t>
        <a:bodyPr/>
        <a:lstStyle/>
        <a:p>
          <a:endParaRPr lang="ru-RU"/>
        </a:p>
      </dgm:t>
    </dgm:pt>
    <dgm:pt modelId="{47D01DA6-592B-4D4F-87F3-00B961A3614B}" type="sibTrans" cxnId="{FFBD127C-6E10-45A8-AC63-D39B2B2D0F98}">
      <dgm:prSet/>
      <dgm:spPr/>
      <dgm:t>
        <a:bodyPr/>
        <a:lstStyle/>
        <a:p>
          <a:endParaRPr lang="ru-RU"/>
        </a:p>
      </dgm:t>
    </dgm:pt>
    <dgm:pt modelId="{08DD28DF-E2CA-4B01-819D-5E19F9120E54}">
      <dgm:prSet phldrT="[Текст]" custT="1"/>
      <dgm:spPr/>
      <dgm:t>
        <a:bodyPr/>
        <a:lstStyle/>
        <a:p>
          <a:r>
            <a:rPr lang="ru-RU" sz="2000" b="1" smtClean="0"/>
            <a:t>Административные обследования объектов земельных отношений</a:t>
          </a:r>
          <a:endParaRPr lang="ru-RU" sz="2000" b="1" dirty="0"/>
        </a:p>
      </dgm:t>
    </dgm:pt>
    <dgm:pt modelId="{B85126B2-9527-4191-AE89-B8A873252572}" type="parTrans" cxnId="{A4F87C78-4F8D-4CA5-BC39-D0EF3C746044}">
      <dgm:prSet/>
      <dgm:spPr/>
      <dgm:t>
        <a:bodyPr/>
        <a:lstStyle/>
        <a:p>
          <a:endParaRPr lang="ru-RU"/>
        </a:p>
      </dgm:t>
    </dgm:pt>
    <dgm:pt modelId="{84777483-2FBE-4521-9333-96F41616012D}" type="sibTrans" cxnId="{A4F87C78-4F8D-4CA5-BC39-D0EF3C746044}">
      <dgm:prSet/>
      <dgm:spPr/>
      <dgm:t>
        <a:bodyPr/>
        <a:lstStyle/>
        <a:p>
          <a:endParaRPr lang="ru-RU"/>
        </a:p>
      </dgm:t>
    </dgm:pt>
    <dgm:pt modelId="{EE513343-3897-480C-AC20-D066591B32C3}">
      <dgm:prSet phldrT="[Текст]" custT="1"/>
      <dgm:spPr/>
      <dgm:t>
        <a:bodyPr/>
        <a:lstStyle/>
        <a:p>
          <a:r>
            <a:rPr lang="ru-RU" sz="2000" b="1" dirty="0" smtClean="0"/>
            <a:t>Рейдовые мероприятия</a:t>
          </a:r>
          <a:endParaRPr lang="ru-RU" sz="2000" b="1" dirty="0"/>
        </a:p>
      </dgm:t>
    </dgm:pt>
    <dgm:pt modelId="{356B977E-BB6B-4B8E-A6E3-5F3BEF19E167}" type="parTrans" cxnId="{14A12D65-E236-4FD5-868F-83ECA0677881}">
      <dgm:prSet/>
      <dgm:spPr/>
      <dgm:t>
        <a:bodyPr/>
        <a:lstStyle/>
        <a:p>
          <a:endParaRPr lang="ru-RU"/>
        </a:p>
      </dgm:t>
    </dgm:pt>
    <dgm:pt modelId="{40376607-12AC-40CE-87EE-35C68A6921EC}" type="sibTrans" cxnId="{14A12D65-E236-4FD5-868F-83ECA0677881}">
      <dgm:prSet/>
      <dgm:spPr/>
      <dgm:t>
        <a:bodyPr/>
        <a:lstStyle/>
        <a:p>
          <a:endParaRPr lang="ru-RU"/>
        </a:p>
      </dgm:t>
    </dgm:pt>
    <dgm:pt modelId="{BC062CEB-9C94-4C61-8DBC-B46E0BF2AB10}">
      <dgm:prSet phldrT="[Текст]" custT="1"/>
      <dgm:spPr/>
      <dgm:t>
        <a:bodyPr/>
        <a:lstStyle/>
        <a:p>
          <a:r>
            <a:rPr lang="ru-RU" sz="2000" b="1" smtClean="0"/>
            <a:t>Внеплановые проверки</a:t>
          </a:r>
          <a:endParaRPr lang="ru-RU" sz="2000" b="1" dirty="0"/>
        </a:p>
      </dgm:t>
    </dgm:pt>
    <dgm:pt modelId="{09B529C0-4904-445C-88C5-5EA3E649AF73}" type="sibTrans" cxnId="{88EC91A6-4B8E-44F4-ABED-6F7D048DC6EA}">
      <dgm:prSet/>
      <dgm:spPr/>
      <dgm:t>
        <a:bodyPr/>
        <a:lstStyle/>
        <a:p>
          <a:endParaRPr lang="ru-RU"/>
        </a:p>
      </dgm:t>
    </dgm:pt>
    <dgm:pt modelId="{86154B55-623B-439F-89E3-55BF009FC715}" type="parTrans" cxnId="{88EC91A6-4B8E-44F4-ABED-6F7D048DC6EA}">
      <dgm:prSet/>
      <dgm:spPr/>
      <dgm:t>
        <a:bodyPr/>
        <a:lstStyle/>
        <a:p>
          <a:endParaRPr lang="ru-RU"/>
        </a:p>
      </dgm:t>
    </dgm:pt>
    <dgm:pt modelId="{482C246E-DC28-4188-AC31-CB3B950DF4D4}" type="pres">
      <dgm:prSet presAssocID="{FDA7C9F1-311F-441A-B81B-78DD66E8A8A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1C9E4CA-2799-4EBF-A3E0-92F47CD51D80}" type="pres">
      <dgm:prSet presAssocID="{6A91EFD1-5606-4244-AF08-6E03E266785F}" presName="hierRoot1" presStyleCnt="0"/>
      <dgm:spPr/>
    </dgm:pt>
    <dgm:pt modelId="{E78634A4-5063-4778-B4DD-FE1ACEA72644}" type="pres">
      <dgm:prSet presAssocID="{6A91EFD1-5606-4244-AF08-6E03E266785F}" presName="composite" presStyleCnt="0"/>
      <dgm:spPr/>
    </dgm:pt>
    <dgm:pt modelId="{4F2B100D-3573-4C98-B2F3-6B0D99355B55}" type="pres">
      <dgm:prSet presAssocID="{6A91EFD1-5606-4244-AF08-6E03E266785F}" presName="background" presStyleLbl="node0" presStyleIdx="0" presStyleCnt="1"/>
      <dgm:spPr/>
    </dgm:pt>
    <dgm:pt modelId="{51CAFFAC-8E04-484B-A534-081F514FC3E8}" type="pres">
      <dgm:prSet presAssocID="{6A91EFD1-5606-4244-AF08-6E03E266785F}" presName="text" presStyleLbl="fgAcc0" presStyleIdx="0" presStyleCnt="1" custScaleX="265851" custScaleY="161811" custLinFactNeighborX="6587" custLinFactNeighborY="-380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FE8311-3E92-4A3B-A8D8-7D767F269B0A}" type="pres">
      <dgm:prSet presAssocID="{6A91EFD1-5606-4244-AF08-6E03E266785F}" presName="hierChild2" presStyleCnt="0"/>
      <dgm:spPr/>
    </dgm:pt>
    <dgm:pt modelId="{AA9629A6-71D8-4526-9D8F-5F4B4202CEA4}" type="pres">
      <dgm:prSet presAssocID="{B7061D0F-3C78-474B-A4E9-61ABF3B5F46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D2C7BFB4-029D-4702-8F17-10C4E9F158F3}" type="pres">
      <dgm:prSet presAssocID="{2828A280-EA33-4110-BD95-D6E6096D994E}" presName="hierRoot2" presStyleCnt="0"/>
      <dgm:spPr/>
    </dgm:pt>
    <dgm:pt modelId="{D22BBE00-49DE-4E0C-BAA9-552D5E7FE43B}" type="pres">
      <dgm:prSet presAssocID="{2828A280-EA33-4110-BD95-D6E6096D994E}" presName="composite2" presStyleCnt="0"/>
      <dgm:spPr/>
    </dgm:pt>
    <dgm:pt modelId="{36FEBB52-9D6C-4E53-9607-4A5374C38C23}" type="pres">
      <dgm:prSet presAssocID="{2828A280-EA33-4110-BD95-D6E6096D994E}" presName="background2" presStyleLbl="node2" presStyleIdx="0" presStyleCnt="4"/>
      <dgm:spPr/>
    </dgm:pt>
    <dgm:pt modelId="{69AD165B-D22D-47E0-BFAE-C1A7B94789D3}" type="pres">
      <dgm:prSet presAssocID="{2828A280-EA33-4110-BD95-D6E6096D994E}" presName="text2" presStyleLbl="fgAcc2" presStyleIdx="0" presStyleCnt="4" custLinFactNeighborX="1576" custLinFactNeighborY="21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E0D728-71B3-4213-846F-AB93E67E2925}" type="pres">
      <dgm:prSet presAssocID="{2828A280-EA33-4110-BD95-D6E6096D994E}" presName="hierChild3" presStyleCnt="0"/>
      <dgm:spPr/>
    </dgm:pt>
    <dgm:pt modelId="{94824822-5169-45F1-B73E-70A0EE513929}" type="pres">
      <dgm:prSet presAssocID="{B85126B2-9527-4191-AE89-B8A873252572}" presName="Name10" presStyleLbl="parChTrans1D2" presStyleIdx="1" presStyleCnt="4" custSzX="1184865"/>
      <dgm:spPr/>
      <dgm:t>
        <a:bodyPr/>
        <a:lstStyle/>
        <a:p>
          <a:endParaRPr lang="ru-RU"/>
        </a:p>
      </dgm:t>
    </dgm:pt>
    <dgm:pt modelId="{F9D552C2-D2C8-47AE-AEDE-D4F5E0E40E2E}" type="pres">
      <dgm:prSet presAssocID="{08DD28DF-E2CA-4B01-819D-5E19F9120E54}" presName="hierRoot2" presStyleCnt="0"/>
      <dgm:spPr/>
    </dgm:pt>
    <dgm:pt modelId="{AB5EC4EE-819F-4969-ABDE-6411329E3E68}" type="pres">
      <dgm:prSet presAssocID="{08DD28DF-E2CA-4B01-819D-5E19F9120E54}" presName="composite2" presStyleCnt="0"/>
      <dgm:spPr/>
    </dgm:pt>
    <dgm:pt modelId="{41A69D51-410F-4CDA-9907-B94EC5DC2B93}" type="pres">
      <dgm:prSet presAssocID="{08DD28DF-E2CA-4B01-819D-5E19F9120E54}" presName="background2" presStyleLbl="node2" presStyleIdx="1" presStyleCnt="4"/>
      <dgm:spPr/>
    </dgm:pt>
    <dgm:pt modelId="{8E3A6E6D-1551-4D85-9508-C6EFAB49768E}" type="pres">
      <dgm:prSet presAssocID="{08DD28DF-E2CA-4B01-819D-5E19F9120E54}" presName="text2" presStyleLbl="fgAcc2" presStyleIdx="1" presStyleCnt="4" custScaleX="167217" custScaleY="166606" custLinFactNeighborX="-1367" custLinFactNeighborY="21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DFE2C2-E565-4ED4-87C1-9998C52D1E59}" type="pres">
      <dgm:prSet presAssocID="{08DD28DF-E2CA-4B01-819D-5E19F9120E54}" presName="hierChild3" presStyleCnt="0"/>
      <dgm:spPr/>
    </dgm:pt>
    <dgm:pt modelId="{BCFFE5B7-3EDE-4C87-B95A-AF149FE0D2C5}" type="pres">
      <dgm:prSet presAssocID="{86154B55-623B-439F-89E3-55BF009FC715}" presName="Name10" presStyleLbl="parChTrans1D2" presStyleIdx="2" presStyleCnt="4"/>
      <dgm:spPr/>
      <dgm:t>
        <a:bodyPr/>
        <a:lstStyle/>
        <a:p>
          <a:endParaRPr lang="ru-RU"/>
        </a:p>
      </dgm:t>
    </dgm:pt>
    <dgm:pt modelId="{F003F090-B4DF-4465-97B0-C90E15537714}" type="pres">
      <dgm:prSet presAssocID="{BC062CEB-9C94-4C61-8DBC-B46E0BF2AB10}" presName="hierRoot2" presStyleCnt="0"/>
      <dgm:spPr/>
    </dgm:pt>
    <dgm:pt modelId="{F32DA17A-70B7-4AEB-9DCA-F83CC7328A28}" type="pres">
      <dgm:prSet presAssocID="{BC062CEB-9C94-4C61-8DBC-B46E0BF2AB10}" presName="composite2" presStyleCnt="0"/>
      <dgm:spPr/>
    </dgm:pt>
    <dgm:pt modelId="{A9D36527-2B9A-422F-B7C1-32118D8D278C}" type="pres">
      <dgm:prSet presAssocID="{BC062CEB-9C94-4C61-8DBC-B46E0BF2AB10}" presName="background2" presStyleLbl="node2" presStyleIdx="2" presStyleCnt="4"/>
      <dgm:spPr/>
    </dgm:pt>
    <dgm:pt modelId="{F9844A12-7EF4-4707-A0E0-28EC3F53CD5B}" type="pres">
      <dgm:prSet presAssocID="{BC062CEB-9C94-4C61-8DBC-B46E0BF2AB10}" presName="text2" presStyleLbl="fgAcc2" presStyleIdx="2" presStyleCnt="4" custScaleX="123356" custLinFactNeighborX="-4306" custLinFactNeighborY="190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15FDBF-7B5E-4B28-A413-D25429F05CBD}" type="pres">
      <dgm:prSet presAssocID="{BC062CEB-9C94-4C61-8DBC-B46E0BF2AB10}" presName="hierChild3" presStyleCnt="0"/>
      <dgm:spPr/>
    </dgm:pt>
    <dgm:pt modelId="{790A1364-7336-4938-AD79-7576F83558BA}" type="pres">
      <dgm:prSet presAssocID="{356B977E-BB6B-4B8E-A6E3-5F3BEF19E16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AC0A208-63D8-4DFA-B314-0452E3FE33CC}" type="pres">
      <dgm:prSet presAssocID="{EE513343-3897-480C-AC20-D066591B32C3}" presName="hierRoot2" presStyleCnt="0"/>
      <dgm:spPr/>
    </dgm:pt>
    <dgm:pt modelId="{D7D2ED49-3476-4280-8D4D-BED533396ACD}" type="pres">
      <dgm:prSet presAssocID="{EE513343-3897-480C-AC20-D066591B32C3}" presName="composite2" presStyleCnt="0"/>
      <dgm:spPr/>
    </dgm:pt>
    <dgm:pt modelId="{4B7D5982-D3DC-4F43-8D81-8576A54302C9}" type="pres">
      <dgm:prSet presAssocID="{EE513343-3897-480C-AC20-D066591B32C3}" presName="background2" presStyleLbl="node2" presStyleIdx="3" presStyleCnt="4"/>
      <dgm:spPr/>
    </dgm:pt>
    <dgm:pt modelId="{2D6911EE-F5CB-4039-85AC-D5542957B3E1}" type="pres">
      <dgm:prSet presAssocID="{EE513343-3897-480C-AC20-D066591B32C3}" presName="text2" presStyleLbl="fgAcc2" presStyleIdx="3" presStyleCnt="4" custScaleX="120353" custLinFactNeighborX="-5271" custLinFactNeighborY="190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78C0F3-787E-4B1F-AD9B-4A989C18575E}" type="pres">
      <dgm:prSet presAssocID="{EE513343-3897-480C-AC20-D066591B32C3}" presName="hierChild3" presStyleCnt="0"/>
      <dgm:spPr/>
    </dgm:pt>
  </dgm:ptLst>
  <dgm:cxnLst>
    <dgm:cxn modelId="{12E01F0E-87E3-499F-A7A2-1063F8BDE557}" type="presOf" srcId="{2828A280-EA33-4110-BD95-D6E6096D994E}" destId="{69AD165B-D22D-47E0-BFAE-C1A7B94789D3}" srcOrd="0" destOrd="0" presId="urn:microsoft.com/office/officeart/2005/8/layout/hierarchy1"/>
    <dgm:cxn modelId="{12DC75DE-2F1F-4563-9C0E-C4D46BB32CD9}" type="presOf" srcId="{08DD28DF-E2CA-4B01-819D-5E19F9120E54}" destId="{8E3A6E6D-1551-4D85-9508-C6EFAB49768E}" srcOrd="0" destOrd="0" presId="urn:microsoft.com/office/officeart/2005/8/layout/hierarchy1"/>
    <dgm:cxn modelId="{D0C9E612-9317-42B7-B3DD-FD38828FB280}" type="presOf" srcId="{BC062CEB-9C94-4C61-8DBC-B46E0BF2AB10}" destId="{F9844A12-7EF4-4707-A0E0-28EC3F53CD5B}" srcOrd="0" destOrd="0" presId="urn:microsoft.com/office/officeart/2005/8/layout/hierarchy1"/>
    <dgm:cxn modelId="{7D1B27CF-5CF6-4C98-AA86-0755E0E498A2}" type="presOf" srcId="{356B977E-BB6B-4B8E-A6E3-5F3BEF19E167}" destId="{790A1364-7336-4938-AD79-7576F83558BA}" srcOrd="0" destOrd="0" presId="urn:microsoft.com/office/officeart/2005/8/layout/hierarchy1"/>
    <dgm:cxn modelId="{14A12D65-E236-4FD5-868F-83ECA0677881}" srcId="{6A91EFD1-5606-4244-AF08-6E03E266785F}" destId="{EE513343-3897-480C-AC20-D066591B32C3}" srcOrd="3" destOrd="0" parTransId="{356B977E-BB6B-4B8E-A6E3-5F3BEF19E167}" sibTransId="{40376607-12AC-40CE-87EE-35C68A6921EC}"/>
    <dgm:cxn modelId="{FF3111C4-58A8-453C-BED6-C1AF46F2CEB8}" type="presOf" srcId="{EE513343-3897-480C-AC20-D066591B32C3}" destId="{2D6911EE-F5CB-4039-85AC-D5542957B3E1}" srcOrd="0" destOrd="0" presId="urn:microsoft.com/office/officeart/2005/8/layout/hierarchy1"/>
    <dgm:cxn modelId="{88EC91A6-4B8E-44F4-ABED-6F7D048DC6EA}" srcId="{6A91EFD1-5606-4244-AF08-6E03E266785F}" destId="{BC062CEB-9C94-4C61-8DBC-B46E0BF2AB10}" srcOrd="2" destOrd="0" parTransId="{86154B55-623B-439F-89E3-55BF009FC715}" sibTransId="{09B529C0-4904-445C-88C5-5EA3E649AF73}"/>
    <dgm:cxn modelId="{90EDE279-8D0E-4528-A721-42822AEBB1AB}" type="presOf" srcId="{B7061D0F-3C78-474B-A4E9-61ABF3B5F469}" destId="{AA9629A6-71D8-4526-9D8F-5F4B4202CEA4}" srcOrd="0" destOrd="0" presId="urn:microsoft.com/office/officeart/2005/8/layout/hierarchy1"/>
    <dgm:cxn modelId="{FFBD127C-6E10-45A8-AC63-D39B2B2D0F98}" srcId="{6A91EFD1-5606-4244-AF08-6E03E266785F}" destId="{2828A280-EA33-4110-BD95-D6E6096D994E}" srcOrd="0" destOrd="0" parTransId="{B7061D0F-3C78-474B-A4E9-61ABF3B5F469}" sibTransId="{47D01DA6-592B-4D4F-87F3-00B961A3614B}"/>
    <dgm:cxn modelId="{A4F87C78-4F8D-4CA5-BC39-D0EF3C746044}" srcId="{6A91EFD1-5606-4244-AF08-6E03E266785F}" destId="{08DD28DF-E2CA-4B01-819D-5E19F9120E54}" srcOrd="1" destOrd="0" parTransId="{B85126B2-9527-4191-AE89-B8A873252572}" sibTransId="{84777483-2FBE-4521-9333-96F41616012D}"/>
    <dgm:cxn modelId="{B709B262-1DBA-42F9-830F-3F27AC858044}" type="presOf" srcId="{6A91EFD1-5606-4244-AF08-6E03E266785F}" destId="{51CAFFAC-8E04-484B-A534-081F514FC3E8}" srcOrd="0" destOrd="0" presId="urn:microsoft.com/office/officeart/2005/8/layout/hierarchy1"/>
    <dgm:cxn modelId="{8952A532-A8CE-4316-8C8C-909341690FF5}" type="presOf" srcId="{FDA7C9F1-311F-441A-B81B-78DD66E8A8A8}" destId="{482C246E-DC28-4188-AC31-CB3B950DF4D4}" srcOrd="0" destOrd="0" presId="urn:microsoft.com/office/officeart/2005/8/layout/hierarchy1"/>
    <dgm:cxn modelId="{1BD20189-AE44-4426-8260-95FB65315F7D}" srcId="{FDA7C9F1-311F-441A-B81B-78DD66E8A8A8}" destId="{6A91EFD1-5606-4244-AF08-6E03E266785F}" srcOrd="0" destOrd="0" parTransId="{4BBA071E-0E73-4224-9909-41A89B822607}" sibTransId="{A6868D2D-6058-4022-886D-87C947A30733}"/>
    <dgm:cxn modelId="{39A73E96-63A9-4270-B194-514AA607FD8A}" type="presOf" srcId="{B85126B2-9527-4191-AE89-B8A873252572}" destId="{94824822-5169-45F1-B73E-70A0EE513929}" srcOrd="0" destOrd="0" presId="urn:microsoft.com/office/officeart/2005/8/layout/hierarchy1"/>
    <dgm:cxn modelId="{6FA433E3-455F-4CA0-A3F1-62A70B53E538}" type="presOf" srcId="{86154B55-623B-439F-89E3-55BF009FC715}" destId="{BCFFE5B7-3EDE-4C87-B95A-AF149FE0D2C5}" srcOrd="0" destOrd="0" presId="urn:microsoft.com/office/officeart/2005/8/layout/hierarchy1"/>
    <dgm:cxn modelId="{DA555A4A-028F-4DCB-A113-53058E3131B6}" type="presParOf" srcId="{482C246E-DC28-4188-AC31-CB3B950DF4D4}" destId="{71C9E4CA-2799-4EBF-A3E0-92F47CD51D80}" srcOrd="0" destOrd="0" presId="urn:microsoft.com/office/officeart/2005/8/layout/hierarchy1"/>
    <dgm:cxn modelId="{2E9889FC-6CD9-4967-8133-7D3119F1DB97}" type="presParOf" srcId="{71C9E4CA-2799-4EBF-A3E0-92F47CD51D80}" destId="{E78634A4-5063-4778-B4DD-FE1ACEA72644}" srcOrd="0" destOrd="0" presId="urn:microsoft.com/office/officeart/2005/8/layout/hierarchy1"/>
    <dgm:cxn modelId="{AFED7095-FC6C-480B-8166-0835C4C42197}" type="presParOf" srcId="{E78634A4-5063-4778-B4DD-FE1ACEA72644}" destId="{4F2B100D-3573-4C98-B2F3-6B0D99355B55}" srcOrd="0" destOrd="0" presId="urn:microsoft.com/office/officeart/2005/8/layout/hierarchy1"/>
    <dgm:cxn modelId="{F93B3927-12E5-4BC2-8FD5-DCB4B2D243F7}" type="presParOf" srcId="{E78634A4-5063-4778-B4DD-FE1ACEA72644}" destId="{51CAFFAC-8E04-484B-A534-081F514FC3E8}" srcOrd="1" destOrd="0" presId="urn:microsoft.com/office/officeart/2005/8/layout/hierarchy1"/>
    <dgm:cxn modelId="{BF118D73-DD54-401A-845F-C32E01266A1F}" type="presParOf" srcId="{71C9E4CA-2799-4EBF-A3E0-92F47CD51D80}" destId="{AAFE8311-3E92-4A3B-A8D8-7D767F269B0A}" srcOrd="1" destOrd="0" presId="urn:microsoft.com/office/officeart/2005/8/layout/hierarchy1"/>
    <dgm:cxn modelId="{8390BD8E-2B64-4DDE-A23B-EF223CA9125E}" type="presParOf" srcId="{AAFE8311-3E92-4A3B-A8D8-7D767F269B0A}" destId="{AA9629A6-71D8-4526-9D8F-5F4B4202CEA4}" srcOrd="0" destOrd="0" presId="urn:microsoft.com/office/officeart/2005/8/layout/hierarchy1"/>
    <dgm:cxn modelId="{E4492783-4826-4319-8C80-6DA495FC10E8}" type="presParOf" srcId="{AAFE8311-3E92-4A3B-A8D8-7D767F269B0A}" destId="{D2C7BFB4-029D-4702-8F17-10C4E9F158F3}" srcOrd="1" destOrd="0" presId="urn:microsoft.com/office/officeart/2005/8/layout/hierarchy1"/>
    <dgm:cxn modelId="{FE1CF12F-2235-4570-B079-6789AD4CCA22}" type="presParOf" srcId="{D2C7BFB4-029D-4702-8F17-10C4E9F158F3}" destId="{D22BBE00-49DE-4E0C-BAA9-552D5E7FE43B}" srcOrd="0" destOrd="0" presId="urn:microsoft.com/office/officeart/2005/8/layout/hierarchy1"/>
    <dgm:cxn modelId="{B8C8BB78-D828-45C7-8219-0B33F93AF5E2}" type="presParOf" srcId="{D22BBE00-49DE-4E0C-BAA9-552D5E7FE43B}" destId="{36FEBB52-9D6C-4E53-9607-4A5374C38C23}" srcOrd="0" destOrd="0" presId="urn:microsoft.com/office/officeart/2005/8/layout/hierarchy1"/>
    <dgm:cxn modelId="{9FFA846E-04C1-44F9-A5B4-A6427E4D9C4F}" type="presParOf" srcId="{D22BBE00-49DE-4E0C-BAA9-552D5E7FE43B}" destId="{69AD165B-D22D-47E0-BFAE-C1A7B94789D3}" srcOrd="1" destOrd="0" presId="urn:microsoft.com/office/officeart/2005/8/layout/hierarchy1"/>
    <dgm:cxn modelId="{E3423386-B13D-40B1-A681-85D45B8ADD10}" type="presParOf" srcId="{D2C7BFB4-029D-4702-8F17-10C4E9F158F3}" destId="{2AE0D728-71B3-4213-846F-AB93E67E2925}" srcOrd="1" destOrd="0" presId="urn:microsoft.com/office/officeart/2005/8/layout/hierarchy1"/>
    <dgm:cxn modelId="{75AAA66E-5F1D-4298-9DD2-29E021F6AF33}" type="presParOf" srcId="{AAFE8311-3E92-4A3B-A8D8-7D767F269B0A}" destId="{94824822-5169-45F1-B73E-70A0EE513929}" srcOrd="2" destOrd="0" presId="urn:microsoft.com/office/officeart/2005/8/layout/hierarchy1"/>
    <dgm:cxn modelId="{2DBF69C2-99BA-4A19-B7DA-2A765B5ACF0B}" type="presParOf" srcId="{AAFE8311-3E92-4A3B-A8D8-7D767F269B0A}" destId="{F9D552C2-D2C8-47AE-AEDE-D4F5E0E40E2E}" srcOrd="3" destOrd="0" presId="urn:microsoft.com/office/officeart/2005/8/layout/hierarchy1"/>
    <dgm:cxn modelId="{D1EF0DB8-F7E4-46C2-AAED-791C8A2D2F38}" type="presParOf" srcId="{F9D552C2-D2C8-47AE-AEDE-D4F5E0E40E2E}" destId="{AB5EC4EE-819F-4969-ABDE-6411329E3E68}" srcOrd="0" destOrd="0" presId="urn:microsoft.com/office/officeart/2005/8/layout/hierarchy1"/>
    <dgm:cxn modelId="{33999C32-3D6C-4686-B58A-91DF62A2A424}" type="presParOf" srcId="{AB5EC4EE-819F-4969-ABDE-6411329E3E68}" destId="{41A69D51-410F-4CDA-9907-B94EC5DC2B93}" srcOrd="0" destOrd="0" presId="urn:microsoft.com/office/officeart/2005/8/layout/hierarchy1"/>
    <dgm:cxn modelId="{72B25AA4-9F84-493B-896B-EA0E8EEE8DA5}" type="presParOf" srcId="{AB5EC4EE-819F-4969-ABDE-6411329E3E68}" destId="{8E3A6E6D-1551-4D85-9508-C6EFAB49768E}" srcOrd="1" destOrd="0" presId="urn:microsoft.com/office/officeart/2005/8/layout/hierarchy1"/>
    <dgm:cxn modelId="{8DBC93D8-6FA3-4499-AEC6-E96B2ABB581D}" type="presParOf" srcId="{F9D552C2-D2C8-47AE-AEDE-D4F5E0E40E2E}" destId="{BBDFE2C2-E565-4ED4-87C1-9998C52D1E59}" srcOrd="1" destOrd="0" presId="urn:microsoft.com/office/officeart/2005/8/layout/hierarchy1"/>
    <dgm:cxn modelId="{67D35D5F-FB5C-4577-B09C-2D92C953AB94}" type="presParOf" srcId="{AAFE8311-3E92-4A3B-A8D8-7D767F269B0A}" destId="{BCFFE5B7-3EDE-4C87-B95A-AF149FE0D2C5}" srcOrd="4" destOrd="0" presId="urn:microsoft.com/office/officeart/2005/8/layout/hierarchy1"/>
    <dgm:cxn modelId="{FC4258C4-CC58-4BBC-A618-CC9CB321D532}" type="presParOf" srcId="{AAFE8311-3E92-4A3B-A8D8-7D767F269B0A}" destId="{F003F090-B4DF-4465-97B0-C90E15537714}" srcOrd="5" destOrd="0" presId="urn:microsoft.com/office/officeart/2005/8/layout/hierarchy1"/>
    <dgm:cxn modelId="{C1124105-9967-4222-9727-C6399C7BEC3C}" type="presParOf" srcId="{F003F090-B4DF-4465-97B0-C90E15537714}" destId="{F32DA17A-70B7-4AEB-9DCA-F83CC7328A28}" srcOrd="0" destOrd="0" presId="urn:microsoft.com/office/officeart/2005/8/layout/hierarchy1"/>
    <dgm:cxn modelId="{74414452-4876-44A7-9CEE-9CD79F46ED1A}" type="presParOf" srcId="{F32DA17A-70B7-4AEB-9DCA-F83CC7328A28}" destId="{A9D36527-2B9A-422F-B7C1-32118D8D278C}" srcOrd="0" destOrd="0" presId="urn:microsoft.com/office/officeart/2005/8/layout/hierarchy1"/>
    <dgm:cxn modelId="{80CECB56-3FDD-431B-A0E6-38B52F288B61}" type="presParOf" srcId="{F32DA17A-70B7-4AEB-9DCA-F83CC7328A28}" destId="{F9844A12-7EF4-4707-A0E0-28EC3F53CD5B}" srcOrd="1" destOrd="0" presId="urn:microsoft.com/office/officeart/2005/8/layout/hierarchy1"/>
    <dgm:cxn modelId="{892D55F5-6080-4EE9-8CF5-0EED9FFAF3FE}" type="presParOf" srcId="{F003F090-B4DF-4465-97B0-C90E15537714}" destId="{1815FDBF-7B5E-4B28-A413-D25429F05CBD}" srcOrd="1" destOrd="0" presId="urn:microsoft.com/office/officeart/2005/8/layout/hierarchy1"/>
    <dgm:cxn modelId="{1B44ECEB-BC94-4ECA-9110-876F34F6929B}" type="presParOf" srcId="{AAFE8311-3E92-4A3B-A8D8-7D767F269B0A}" destId="{790A1364-7336-4938-AD79-7576F83558BA}" srcOrd="6" destOrd="0" presId="urn:microsoft.com/office/officeart/2005/8/layout/hierarchy1"/>
    <dgm:cxn modelId="{E7458498-ED06-4E9E-8C1F-DA43D366B0AB}" type="presParOf" srcId="{AAFE8311-3E92-4A3B-A8D8-7D767F269B0A}" destId="{7AC0A208-63D8-4DFA-B314-0452E3FE33CC}" srcOrd="7" destOrd="0" presId="urn:microsoft.com/office/officeart/2005/8/layout/hierarchy1"/>
    <dgm:cxn modelId="{FA6F7C96-6356-466D-BAF2-A25AA96AC411}" type="presParOf" srcId="{7AC0A208-63D8-4DFA-B314-0452E3FE33CC}" destId="{D7D2ED49-3476-4280-8D4D-BED533396ACD}" srcOrd="0" destOrd="0" presId="urn:microsoft.com/office/officeart/2005/8/layout/hierarchy1"/>
    <dgm:cxn modelId="{A3342BA7-22C0-45C9-886B-4D1C9C982CD4}" type="presParOf" srcId="{D7D2ED49-3476-4280-8D4D-BED533396ACD}" destId="{4B7D5982-D3DC-4F43-8D81-8576A54302C9}" srcOrd="0" destOrd="0" presId="urn:microsoft.com/office/officeart/2005/8/layout/hierarchy1"/>
    <dgm:cxn modelId="{78B8243A-EF65-41D5-8D9A-7AD21D8CF62C}" type="presParOf" srcId="{D7D2ED49-3476-4280-8D4D-BED533396ACD}" destId="{2D6911EE-F5CB-4039-85AC-D5542957B3E1}" srcOrd="1" destOrd="0" presId="urn:microsoft.com/office/officeart/2005/8/layout/hierarchy1"/>
    <dgm:cxn modelId="{DA872A68-5A29-420B-B2B7-D8AF3899E73D}" type="presParOf" srcId="{7AC0A208-63D8-4DFA-B314-0452E3FE33CC}" destId="{E878C0F3-787E-4B1F-AD9B-4A989C18575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0A1364-7336-4938-AD79-7576F83558BA}">
      <dsp:nvSpPr>
        <dsp:cNvPr id="0" name=""/>
        <dsp:cNvSpPr/>
      </dsp:nvSpPr>
      <dsp:spPr>
        <a:xfrm>
          <a:off x="4335618" y="2320570"/>
          <a:ext cx="3181316" cy="959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3347"/>
              </a:lnTo>
              <a:lnTo>
                <a:pt x="3181316" y="823347"/>
              </a:lnTo>
              <a:lnTo>
                <a:pt x="3181316" y="959309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FFE5B7-3EDE-4C87-B95A-AF149FE0D2C5}">
      <dsp:nvSpPr>
        <dsp:cNvPr id="0" name=""/>
        <dsp:cNvSpPr/>
      </dsp:nvSpPr>
      <dsp:spPr>
        <a:xfrm>
          <a:off x="4335618" y="2320570"/>
          <a:ext cx="1080929" cy="959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3338"/>
              </a:lnTo>
              <a:lnTo>
                <a:pt x="1080929" y="823338"/>
              </a:lnTo>
              <a:lnTo>
                <a:pt x="1080929" y="95930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824822-5169-45F1-B73E-70A0EE513929}">
      <dsp:nvSpPr>
        <dsp:cNvPr id="0" name=""/>
        <dsp:cNvSpPr/>
      </dsp:nvSpPr>
      <dsp:spPr>
        <a:xfrm>
          <a:off x="3001231" y="2320570"/>
          <a:ext cx="1334386" cy="978992"/>
        </a:xfrm>
        <a:custGeom>
          <a:avLst/>
          <a:gdLst/>
          <a:ahLst/>
          <a:cxnLst/>
          <a:rect l="0" t="0" r="0" b="0"/>
          <a:pathLst>
            <a:path>
              <a:moveTo>
                <a:pt x="1334386" y="0"/>
              </a:moveTo>
              <a:lnTo>
                <a:pt x="1334386" y="843030"/>
              </a:lnTo>
              <a:lnTo>
                <a:pt x="0" y="843030"/>
              </a:lnTo>
              <a:lnTo>
                <a:pt x="0" y="97899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629A6-71D8-4526-9D8F-5F4B4202CEA4}">
      <dsp:nvSpPr>
        <dsp:cNvPr id="0" name=""/>
        <dsp:cNvSpPr/>
      </dsp:nvSpPr>
      <dsp:spPr>
        <a:xfrm>
          <a:off x="757366" y="2320570"/>
          <a:ext cx="3578251" cy="978992"/>
        </a:xfrm>
        <a:custGeom>
          <a:avLst/>
          <a:gdLst/>
          <a:ahLst/>
          <a:cxnLst/>
          <a:rect l="0" t="0" r="0" b="0"/>
          <a:pathLst>
            <a:path>
              <a:moveTo>
                <a:pt x="3578251" y="0"/>
              </a:moveTo>
              <a:lnTo>
                <a:pt x="3578251" y="843030"/>
              </a:lnTo>
              <a:lnTo>
                <a:pt x="0" y="843030"/>
              </a:lnTo>
              <a:lnTo>
                <a:pt x="0" y="97899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2B100D-3573-4C98-B2F3-6B0D99355B55}">
      <dsp:nvSpPr>
        <dsp:cNvPr id="0" name=""/>
        <dsp:cNvSpPr/>
      </dsp:nvSpPr>
      <dsp:spPr>
        <a:xfrm>
          <a:off x="2384729" y="812554"/>
          <a:ext cx="3901776" cy="15080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CAFFAC-8E04-484B-A534-081F514FC3E8}">
      <dsp:nvSpPr>
        <dsp:cNvPr id="0" name=""/>
        <dsp:cNvSpPr/>
      </dsp:nvSpPr>
      <dsp:spPr>
        <a:xfrm>
          <a:off x="2547802" y="967474"/>
          <a:ext cx="3901776" cy="1508015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Осуществление государственного земельного надзора </a:t>
          </a:r>
          <a:endParaRPr lang="ru-RU" sz="2800" b="1" kern="1200" dirty="0"/>
        </a:p>
      </dsp:txBody>
      <dsp:txXfrm>
        <a:off x="2591970" y="1011642"/>
        <a:ext cx="3813440" cy="1419679"/>
      </dsp:txXfrm>
    </dsp:sp>
    <dsp:sp modelId="{36FEBB52-9D6C-4E53-9607-4A5374C38C23}">
      <dsp:nvSpPr>
        <dsp:cNvPr id="0" name=""/>
        <dsp:cNvSpPr/>
      </dsp:nvSpPr>
      <dsp:spPr>
        <a:xfrm>
          <a:off x="23539" y="3299563"/>
          <a:ext cx="1467655" cy="9319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D165B-D22D-47E0-BFAE-C1A7B94789D3}">
      <dsp:nvSpPr>
        <dsp:cNvPr id="0" name=""/>
        <dsp:cNvSpPr/>
      </dsp:nvSpPr>
      <dsp:spPr>
        <a:xfrm>
          <a:off x="186612" y="3454482"/>
          <a:ext cx="1467655" cy="931961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Плановые проверки</a:t>
          </a:r>
          <a:endParaRPr lang="ru-RU" sz="2000" b="1" kern="1200" dirty="0"/>
        </a:p>
      </dsp:txBody>
      <dsp:txXfrm>
        <a:off x="213908" y="3481778"/>
        <a:ext cx="1413063" cy="877369"/>
      </dsp:txXfrm>
    </dsp:sp>
    <dsp:sp modelId="{41A69D51-410F-4CDA-9907-B94EC5DC2B93}">
      <dsp:nvSpPr>
        <dsp:cNvPr id="0" name=""/>
        <dsp:cNvSpPr/>
      </dsp:nvSpPr>
      <dsp:spPr>
        <a:xfrm>
          <a:off x="1774147" y="3299563"/>
          <a:ext cx="2454169" cy="15527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3A6E6D-1551-4D85-9508-C6EFAB49768E}">
      <dsp:nvSpPr>
        <dsp:cNvPr id="0" name=""/>
        <dsp:cNvSpPr/>
      </dsp:nvSpPr>
      <dsp:spPr>
        <a:xfrm>
          <a:off x="1937219" y="3454482"/>
          <a:ext cx="2454169" cy="155270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Административные обследования объектов земельных отношений</a:t>
          </a:r>
          <a:endParaRPr lang="ru-RU" sz="2000" b="1" kern="1200" dirty="0"/>
        </a:p>
      </dsp:txBody>
      <dsp:txXfrm>
        <a:off x="1982696" y="3499959"/>
        <a:ext cx="2363215" cy="1461749"/>
      </dsp:txXfrm>
    </dsp:sp>
    <dsp:sp modelId="{A9D36527-2B9A-422F-B7C1-32118D8D278C}">
      <dsp:nvSpPr>
        <dsp:cNvPr id="0" name=""/>
        <dsp:cNvSpPr/>
      </dsp:nvSpPr>
      <dsp:spPr>
        <a:xfrm>
          <a:off x="4511327" y="3279870"/>
          <a:ext cx="1810440" cy="9319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844A12-7EF4-4707-A0E0-28EC3F53CD5B}">
      <dsp:nvSpPr>
        <dsp:cNvPr id="0" name=""/>
        <dsp:cNvSpPr/>
      </dsp:nvSpPr>
      <dsp:spPr>
        <a:xfrm>
          <a:off x="4674400" y="3434790"/>
          <a:ext cx="1810440" cy="931961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Внеплановые проверки</a:t>
          </a:r>
          <a:endParaRPr lang="ru-RU" sz="2000" b="1" kern="1200" dirty="0"/>
        </a:p>
      </dsp:txBody>
      <dsp:txXfrm>
        <a:off x="4701696" y="3462086"/>
        <a:ext cx="1755848" cy="877369"/>
      </dsp:txXfrm>
    </dsp:sp>
    <dsp:sp modelId="{4B7D5982-D3DC-4F43-8D81-8576A54302C9}">
      <dsp:nvSpPr>
        <dsp:cNvPr id="0" name=""/>
        <dsp:cNvSpPr/>
      </dsp:nvSpPr>
      <dsp:spPr>
        <a:xfrm>
          <a:off x="6633750" y="3279880"/>
          <a:ext cx="1766367" cy="9319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6911EE-F5CB-4039-85AC-D5542957B3E1}">
      <dsp:nvSpPr>
        <dsp:cNvPr id="0" name=""/>
        <dsp:cNvSpPr/>
      </dsp:nvSpPr>
      <dsp:spPr>
        <a:xfrm>
          <a:off x="6796823" y="3434799"/>
          <a:ext cx="1766367" cy="931961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Рейдовые мероприятия</a:t>
          </a:r>
          <a:endParaRPr lang="ru-RU" sz="2000" b="1" kern="1200" dirty="0"/>
        </a:p>
      </dsp:txBody>
      <dsp:txXfrm>
        <a:off x="6824119" y="3462095"/>
        <a:ext cx="1711775" cy="877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3AD5D-97D2-4D63-989E-0E1783E031FC}" type="datetimeFigureOut">
              <a:rPr lang="ru-RU" smtClean="0"/>
              <a:pPr/>
              <a:t>16.07.2018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24CD5-8380-467F-8527-BFBA978562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65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4CD5-8380-467F-8527-BFBA9785629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05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6DD3-9465-412F-BBA9-0C9E726DC330}" type="datetime1">
              <a:rPr lang="ru-RU" smtClean="0"/>
              <a:pPr/>
              <a:t>16.07.2018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7E7D-A192-41D3-A9ED-08BFBA6024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D61BD-8CEA-4BD3-955F-0DB2DD92D573}" type="datetime1">
              <a:rPr lang="ru-RU" smtClean="0"/>
              <a:pPr/>
              <a:t>16.07.2018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7E7D-A192-41D3-A9ED-08BFBA6024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61FEC-FAF1-4218-8973-81B42589F063}" type="datetime1">
              <a:rPr lang="ru-RU" smtClean="0"/>
              <a:pPr/>
              <a:t>16.07.2018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7E7D-A192-41D3-A9ED-08BFBA6024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9841F-D5E7-42AB-9114-625AE3DB0C6A}" type="datetime1">
              <a:rPr lang="ru-RU" smtClean="0"/>
              <a:pPr/>
              <a:t>16.07.2018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7E7D-A192-41D3-A9ED-08BFBA6024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25A8-CA3D-4FDD-AFC1-69FA79C293A0}" type="datetime1">
              <a:rPr lang="ru-RU" smtClean="0"/>
              <a:pPr/>
              <a:t>16.07.2018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7E7D-A192-41D3-A9ED-08BFBA6024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4FD6-F1C6-4316-8391-CCBCA9259A03}" type="datetime1">
              <a:rPr lang="ru-RU" smtClean="0"/>
              <a:pPr/>
              <a:t>16.07.2018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7E7D-A192-41D3-A9ED-08BFBA6024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8CE0-F321-4CC6-8AD3-E3EFE953AE4A}" type="datetime1">
              <a:rPr lang="ru-RU" smtClean="0"/>
              <a:pPr/>
              <a:t>16.07.2018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7E7D-A192-41D3-A9ED-08BFBA6024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A1C4-FE3F-4547-B0C2-0D50CD7CE420}" type="datetime1">
              <a:rPr lang="ru-RU" smtClean="0"/>
              <a:pPr/>
              <a:t>16.07.2018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7E7D-A192-41D3-A9ED-08BFBA6024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FB7B8-7C5F-47C8-B03E-BB52A5D60F8C}" type="datetime1">
              <a:rPr lang="ru-RU" smtClean="0"/>
              <a:pPr/>
              <a:t>16.07.2018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7E7D-A192-41D3-A9ED-08BFBA6024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F6D5-3145-4BAC-9F34-C55FA4F57B07}" type="datetime1">
              <a:rPr lang="ru-RU" smtClean="0"/>
              <a:pPr/>
              <a:t>16.07.2018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7E7D-A192-41D3-A9ED-08BFBA6024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B5FF-8BCB-4FC7-BAC9-0D8D8ED8CAD8}" type="datetime1">
              <a:rPr lang="ru-RU" smtClean="0"/>
              <a:pPr/>
              <a:t>16.07.2018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7E7D-A192-41D3-A9ED-08BFBA6024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45A8D-4787-4D49-B507-F13072F500A6}" type="datetime1">
              <a:rPr lang="ru-RU" smtClean="0"/>
              <a:pPr/>
              <a:t>16.07.2018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D7E7D-A192-41D3-A9ED-08BFBA6024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7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49796" y="1124744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Государственный земельный надзор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9552" y="4653136"/>
            <a:ext cx="8208912" cy="1752600"/>
          </a:xfrm>
        </p:spPr>
        <p:txBody>
          <a:bodyPr>
            <a:normAutofit fontScale="92500"/>
          </a:bodyPr>
          <a:lstStyle/>
          <a:p>
            <a:endParaRPr lang="ru-RU" dirty="0" smtClean="0"/>
          </a:p>
          <a:p>
            <a:r>
              <a:rPr lang="ru-RU" b="1" dirty="0" smtClean="0">
                <a:solidFill>
                  <a:srgbClr val="004C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</a:t>
            </a:r>
            <a:r>
              <a:rPr lang="ru-RU" b="1" dirty="0" err="1" smtClean="0">
                <a:solidFill>
                  <a:srgbClr val="004C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Россельхознадзора</a:t>
            </a:r>
            <a:r>
              <a:rPr lang="ru-RU" b="1" dirty="0" smtClean="0">
                <a:solidFill>
                  <a:srgbClr val="004C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b="1" dirty="0" smtClean="0">
                <a:solidFill>
                  <a:srgbClr val="004C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Республике Мордовия и Пензенской области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7E7D-A192-41D3-A9ED-08BFBA6024E7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66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771800" y="0"/>
            <a:ext cx="2133600" cy="365125"/>
          </a:xfrm>
        </p:spPr>
        <p:txBody>
          <a:bodyPr/>
          <a:lstStyle/>
          <a:p>
            <a:fld id="{06AD7E7D-A192-41D3-A9ED-08BFBA6024E7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7532" y="1667111"/>
            <a:ext cx="8256916" cy="4464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500" b="1" dirty="0" smtClean="0"/>
              <a:t>За 1 полугодие 2018 года поступило – 55 обращений, из них 37 – во 2 квартале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ru-RU" sz="1400" b="1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500" b="1" dirty="0"/>
              <a:t>Рассмотрено на конец отчетного периода </a:t>
            </a:r>
            <a:r>
              <a:rPr lang="ru-RU" sz="2500" b="1" dirty="0" smtClean="0"/>
              <a:t>– 49 обращений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ru-RU" sz="1400" b="1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500" b="1" dirty="0" smtClean="0"/>
              <a:t>Проведено по </a:t>
            </a:r>
            <a:r>
              <a:rPr lang="ru-RU" sz="2500" b="1" dirty="0"/>
              <a:t>изложенным в обращениях фактах </a:t>
            </a:r>
            <a:r>
              <a:rPr lang="ru-RU" sz="2500" b="1" dirty="0" smtClean="0"/>
              <a:t>– 37 контрольно-надзорных мероприятий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ru-RU" sz="1400" b="1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500" b="1" dirty="0" smtClean="0"/>
              <a:t>Подтвердились </a:t>
            </a:r>
            <a:r>
              <a:rPr lang="ru-RU" sz="2500" b="1" dirty="0"/>
              <a:t>сведения о нарушениях земельного законодательства - по </a:t>
            </a:r>
            <a:r>
              <a:rPr lang="ru-RU" sz="2500" b="1" dirty="0" smtClean="0"/>
              <a:t>42 сообщениям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ru-RU" sz="1400" b="1" dirty="0" smtClean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500" b="1" dirty="0" smtClean="0"/>
              <a:t>Направлено </a:t>
            </a:r>
            <a:r>
              <a:rPr lang="ru-RU" sz="2500" b="1" dirty="0"/>
              <a:t>по подведомственности - 7 обращений</a:t>
            </a:r>
          </a:p>
        </p:txBody>
      </p:sp>
      <p:sp>
        <p:nvSpPr>
          <p:cNvPr id="10" name="Заголовок 1"/>
          <p:cNvSpPr>
            <a:spLocks noGrp="1"/>
          </p:cNvSpPr>
          <p:nvPr/>
        </p:nvSpPr>
        <p:spPr>
          <a:xfrm>
            <a:off x="337011" y="260648"/>
            <a:ext cx="8715421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sz="28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Работа с обращениями граждан, органов государственной власти и местного самоуправления</a:t>
            </a:r>
            <a:endParaRPr lang="ru-RU" sz="2800" dirty="0">
              <a:solidFill>
                <a:srgbClr val="004C22"/>
              </a:solidFill>
              <a:latin typeface="Franklin Gothic Medium" panose="020B0603020102020204" pitchFamily="34" charset="0"/>
              <a:ea typeface="+mj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533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555776" y="260648"/>
            <a:ext cx="2133600" cy="365125"/>
          </a:xfrm>
        </p:spPr>
        <p:txBody>
          <a:bodyPr/>
          <a:lstStyle/>
          <a:p>
            <a:fld id="{06AD7E7D-A192-41D3-A9ED-08BFBA6024E7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/>
        </p:nvSpPr>
        <p:spPr>
          <a:xfrm>
            <a:off x="337010" y="620688"/>
            <a:ext cx="8715421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sz="2800" dirty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Основные показатели </a:t>
            </a:r>
            <a:r>
              <a:rPr lang="ru-RU" sz="28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административной практики отдела </a:t>
            </a:r>
            <a:r>
              <a:rPr lang="ru-RU" sz="28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государственного земельного </a:t>
            </a:r>
            <a:r>
              <a:rPr lang="ru-RU" sz="28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надзора за  </a:t>
            </a:r>
            <a:r>
              <a:rPr lang="ru-RU" sz="28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1 полугодие 2018 </a:t>
            </a:r>
            <a:r>
              <a:rPr lang="ru-RU" sz="2800" dirty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г.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2276872"/>
            <a:ext cx="789958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В </a:t>
            </a:r>
            <a:r>
              <a:rPr lang="ru-RU" sz="2400" b="1" dirty="0" smtClean="0"/>
              <a:t>1 полугодии 2018 года вынесено постановлений о привлечении к административной ответственности – 62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Наложено административных штрафов – 7505, 92 тыс. руб., из них 4025,19 тыс. рублей – во 2 квартале 2018 г.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Вынесено 19 предостережений </a:t>
            </a:r>
            <a:r>
              <a:rPr lang="ru-RU" sz="2400" b="1" dirty="0"/>
              <a:t>о недопустимости нарушения обязательных </a:t>
            </a:r>
            <a:r>
              <a:rPr lang="ru-RU" sz="2400" b="1" dirty="0" smtClean="0"/>
              <a:t>требований земельного законодательства Российской Федерации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256442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843808" y="0"/>
            <a:ext cx="2133600" cy="365125"/>
          </a:xfrm>
        </p:spPr>
        <p:txBody>
          <a:bodyPr/>
          <a:lstStyle/>
          <a:p>
            <a:fld id="{06AD7E7D-A192-41D3-A9ED-08BFBA6024E7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59442" y="6093296"/>
            <a:ext cx="7500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Выявленные нарушения земельного законодательства РФ в отношении ООО «Бондарская сельскохозяйственная компания», Никольский район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42936" y="1427093"/>
            <a:ext cx="83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AFFE1"/>
                </a:solidFill>
              </a:rPr>
              <a:t>2013 г.</a:t>
            </a:r>
            <a:endParaRPr lang="ru-RU" dirty="0">
              <a:solidFill>
                <a:srgbClr val="FAFFE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188640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4C22"/>
                </a:solidFill>
              </a:rPr>
              <a:t>Практика изъятия земельных участков с</a:t>
            </a:r>
            <a:r>
              <a:rPr lang="en-US" sz="3200" b="1" dirty="0" smtClean="0">
                <a:solidFill>
                  <a:srgbClr val="004C22"/>
                </a:solidFill>
              </a:rPr>
              <a:t>/</a:t>
            </a:r>
            <a:r>
              <a:rPr lang="ru-RU" sz="3200" b="1" dirty="0" smtClean="0">
                <a:solidFill>
                  <a:srgbClr val="004C22"/>
                </a:solidFill>
              </a:rPr>
              <a:t>х назначения, неиспользуемых более </a:t>
            </a:r>
            <a:r>
              <a:rPr lang="ru-RU" sz="3200" b="1" dirty="0" smtClean="0">
                <a:solidFill>
                  <a:srgbClr val="004C22"/>
                </a:solidFill>
              </a:rPr>
              <a:t>3-х </a:t>
            </a:r>
            <a:r>
              <a:rPr lang="ru-RU" sz="3200" b="1" dirty="0" smtClean="0">
                <a:solidFill>
                  <a:srgbClr val="004C22"/>
                </a:solidFill>
              </a:rPr>
              <a:t>лет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115616" y="1340767"/>
            <a:ext cx="3355142" cy="2231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932040" y="1340767"/>
            <a:ext cx="3384376" cy="225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115616" y="3694383"/>
            <a:ext cx="3312368" cy="225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4932040" y="3717032"/>
            <a:ext cx="334837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843808" y="188640"/>
            <a:ext cx="2133600" cy="365125"/>
          </a:xfrm>
        </p:spPr>
        <p:txBody>
          <a:bodyPr/>
          <a:lstStyle/>
          <a:p>
            <a:fld id="{06AD7E7D-A192-41D3-A9ED-08BFBA6024E7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/>
        </p:nvSpPr>
        <p:spPr>
          <a:xfrm>
            <a:off x="358305" y="332656"/>
            <a:ext cx="8715421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sz="28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Взаимодействие с федеральной налоговой службой</a:t>
            </a:r>
            <a:endParaRPr lang="ru-RU" sz="2800" dirty="0">
              <a:solidFill>
                <a:srgbClr val="004C22"/>
              </a:solidFill>
              <a:latin typeface="Franklin Gothic Medium" panose="020B0603020102020204" pitchFamily="34" charset="0"/>
              <a:ea typeface="+mj-ea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1772816"/>
            <a:ext cx="7632848" cy="3663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40000"/>
              </a:lnSpc>
              <a:spcAft>
                <a:spcPts val="0"/>
              </a:spcAft>
            </a:pPr>
            <a:r>
              <a:rPr lang="ru-RU" sz="2400" b="1" dirty="0" smtClean="0">
                <a:latin typeface="Franklin Gothic Book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Направлено – 21 административное дело в отношении собственников 36 земельных участков</a:t>
            </a:r>
          </a:p>
          <a:p>
            <a:pPr marL="457200" algn="just">
              <a:lnSpc>
                <a:spcPct val="140000"/>
              </a:lnSpc>
              <a:spcAft>
                <a:spcPts val="0"/>
              </a:spcAft>
            </a:pPr>
            <a:endParaRPr lang="ru-RU" sz="2400" b="1" dirty="0" smtClean="0">
              <a:latin typeface="Franklin Gothic Book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40000"/>
              </a:lnSpc>
              <a:spcAft>
                <a:spcPts val="0"/>
              </a:spcAft>
            </a:pPr>
            <a:r>
              <a:rPr lang="ru-RU" sz="2400" b="1" dirty="0" err="1" smtClean="0">
                <a:latin typeface="Franklin Gothic Book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Доначислено</a:t>
            </a:r>
            <a:r>
              <a:rPr lang="ru-RU" sz="2400" b="1" dirty="0" smtClean="0">
                <a:latin typeface="Franklin Gothic Book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10,6 </a:t>
            </a:r>
            <a:r>
              <a:rPr lang="ru-RU" sz="2400" b="1" dirty="0">
                <a:latin typeface="Franklin Gothic Book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млн. рублей </a:t>
            </a:r>
            <a:r>
              <a:rPr lang="ru-RU" sz="2400" b="1" dirty="0" smtClean="0">
                <a:latin typeface="Franklin Gothic Book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повышенного земельного налога</a:t>
            </a:r>
          </a:p>
          <a:p>
            <a:pPr marL="457200" algn="just">
              <a:lnSpc>
                <a:spcPct val="140000"/>
              </a:lnSpc>
              <a:spcAft>
                <a:spcPts val="0"/>
              </a:spcAft>
            </a:pPr>
            <a:endParaRPr lang="ru-RU" sz="2400" b="1" dirty="0">
              <a:latin typeface="Franklin Gothic Book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40000"/>
              </a:lnSpc>
              <a:spcAft>
                <a:spcPts val="0"/>
              </a:spcAft>
            </a:pPr>
            <a:r>
              <a:rPr lang="ru-RU" sz="2400" b="1" dirty="0" smtClean="0">
                <a:latin typeface="Franklin Gothic Book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Поступило в местные бюджеты - 7,6 </a:t>
            </a:r>
            <a:r>
              <a:rPr lang="ru-RU" sz="2400" b="1" dirty="0">
                <a:latin typeface="Franklin Gothic Book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млн. рублей.</a:t>
            </a:r>
            <a:endParaRPr lang="ru-RU" sz="2400" b="1" dirty="0">
              <a:effectLst/>
              <a:latin typeface="Franklin Gothic Boo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35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627784" y="188640"/>
            <a:ext cx="2133600" cy="365125"/>
          </a:xfrm>
        </p:spPr>
        <p:txBody>
          <a:bodyPr/>
          <a:lstStyle/>
          <a:p>
            <a:fld id="{06AD7E7D-A192-41D3-A9ED-08BFBA6024E7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1124744"/>
            <a:ext cx="4464496" cy="1473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 smtClean="0">
                <a:solidFill>
                  <a:srgbClr val="004C22"/>
                </a:solidFill>
                <a:latin typeface="Franklin Gothic Medium" panose="020B0603020102020204" pitchFamily="34" charset="0"/>
              </a:rPr>
              <a:t>Собственники земельных участков и лица, не являющиеся собственниками земельных участков, обязаны:</a:t>
            </a:r>
            <a:endParaRPr lang="ru-RU" sz="2000" dirty="0"/>
          </a:p>
        </p:txBody>
      </p:sp>
      <p:pic>
        <p:nvPicPr>
          <p:cNvPr id="6" name="Рисунок 5" descr="H:\DCIM\101MSDCF\DSC01223.JPG"/>
          <p:cNvPicPr/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23528" y="908720"/>
            <a:ext cx="3528392" cy="2573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932040" y="2636912"/>
            <a:ext cx="3848926" cy="3250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 smtClean="0">
                <a:solidFill>
                  <a:srgbClr val="004C22"/>
                </a:solidFill>
                <a:latin typeface="Franklin Gothic Medium" panose="020B0603020102020204" pitchFamily="34" charset="0"/>
              </a:rPr>
              <a:t>использовать земельные участки в соответствии с их целевым назначением способами, которые не должны наносить вред окружающей среде, в том числе земле как природному объекту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srgbClr val="004C22"/>
                </a:solidFill>
                <a:latin typeface="Franklin Gothic Medium" panose="020B0603020102020204" pitchFamily="34" charset="0"/>
              </a:rPr>
              <a:t>(ст. 42 Земельного Кодекса РФ)</a:t>
            </a:r>
          </a:p>
          <a:p>
            <a:pPr>
              <a:lnSpc>
                <a:spcPct val="114000"/>
              </a:lnSpc>
            </a:pPr>
            <a:endParaRPr lang="ru-RU" sz="2000" dirty="0">
              <a:solidFill>
                <a:srgbClr val="004C22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6" descr="H:\DCIM\101MSDCF\DSC01225.JPG"/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043608" y="3212976"/>
            <a:ext cx="3528392" cy="2585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555776" y="0"/>
            <a:ext cx="2133600" cy="365125"/>
          </a:xfrm>
        </p:spPr>
        <p:txBody>
          <a:bodyPr/>
          <a:lstStyle/>
          <a:p>
            <a:fld id="{06AD7E7D-A192-41D3-A9ED-08BFBA6024E7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/>
        </p:nvSpPr>
        <p:spPr>
          <a:xfrm>
            <a:off x="611560" y="1052736"/>
            <a:ext cx="8123421" cy="5040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ru-RU" sz="28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По данным регионального Минсельхоза 299 тыс.га сельхозугодий не используется по целевому назначению.</a:t>
            </a:r>
          </a:p>
          <a:p>
            <a:pPr algn="just">
              <a:spcBef>
                <a:spcPct val="0"/>
              </a:spcBef>
            </a:pPr>
            <a:endParaRPr lang="ru-RU" sz="2800" dirty="0" smtClean="0">
              <a:solidFill>
                <a:srgbClr val="004C22"/>
              </a:solidFill>
              <a:latin typeface="Franklin Gothic Medium" panose="020B0603020102020204" pitchFamily="34" charset="0"/>
              <a:ea typeface="+mj-ea"/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sz="28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Из них 170 тыс. га находятся в собственности юридических лиц и индивидуальных предпринимателей. </a:t>
            </a:r>
          </a:p>
          <a:p>
            <a:pPr algn="just">
              <a:spcBef>
                <a:spcPct val="0"/>
              </a:spcBef>
            </a:pPr>
            <a:endParaRPr lang="ru-RU" sz="2800" dirty="0" smtClean="0">
              <a:solidFill>
                <a:srgbClr val="004C22"/>
              </a:solidFill>
              <a:latin typeface="Franklin Gothic Medium" panose="020B0603020102020204" pitchFamily="34" charset="0"/>
              <a:ea typeface="+mj-ea"/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sz="28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Неиспользуемых земельных участков, на которые государственная собственность не разграничена, в Пензенской области свыше 16 тыс. га.</a:t>
            </a:r>
          </a:p>
          <a:p>
            <a:pPr algn="just">
              <a:spcBef>
                <a:spcPct val="0"/>
              </a:spcBef>
            </a:pPr>
            <a:r>
              <a:rPr lang="ru-RU" sz="28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endParaRPr lang="ru-RU" sz="2800" dirty="0">
              <a:solidFill>
                <a:srgbClr val="004C22"/>
              </a:solidFill>
              <a:latin typeface="Franklin Gothic Medium" panose="020B0603020102020204" pitchFamily="34" charset="0"/>
              <a:ea typeface="+mj-ea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555776" y="0"/>
            <a:ext cx="2133600" cy="365125"/>
          </a:xfrm>
        </p:spPr>
        <p:txBody>
          <a:bodyPr/>
          <a:lstStyle/>
          <a:p>
            <a:fld id="{06AD7E7D-A192-41D3-A9ED-08BFBA6024E7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/>
        </p:nvSpPr>
        <p:spPr>
          <a:xfrm>
            <a:off x="899592" y="548680"/>
            <a:ext cx="7763381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ru-RU" sz="20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В соответствии с Федеральным законом №131 «Об общих принципах организации местного самоуправления» органы муниципальных образований обладают полномочиями по распоряжению земельными участками</a:t>
            </a:r>
            <a:endParaRPr lang="ru-RU" sz="2000" dirty="0">
              <a:solidFill>
                <a:srgbClr val="004C22"/>
              </a:solidFill>
              <a:latin typeface="Franklin Gothic Medium" panose="020B0603020102020204" pitchFamily="34" charset="0"/>
              <a:ea typeface="+mj-ea"/>
              <a:cs typeface="Tahoma" panose="020B0604030504040204" pitchFamily="34" charset="0"/>
            </a:endParaRPr>
          </a:p>
        </p:txBody>
      </p:sp>
      <p:pic>
        <p:nvPicPr>
          <p:cNvPr id="39942" name="Рисунок 3" descr="DSC02191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788748" y="2348880"/>
            <a:ext cx="3923281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1" name="Рисунок 4" descr="DSC021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24850"/>
            <a:ext cx="3286125" cy="2466975"/>
          </a:xfrm>
          <a:prstGeom prst="rect">
            <a:avLst/>
          </a:prstGeom>
          <a:noFill/>
        </p:spPr>
      </p:pic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0" y="107918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Рис.3                                                                                                Рис.4</a:t>
            </a:r>
            <a:endParaRPr kumimoji="0" lang="ru-RU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Краткая характеристика, местоположение (географическая привязка), дата съемки: </a:t>
            </a: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2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земельный участок сельскохозяйственного назначения с кадастровым номером 58:01:0150603:26,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G:\DCIM\101MSDCF\DSC02188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755576" y="2348880"/>
            <a:ext cx="3745936" cy="3112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Заголовок 1"/>
          <p:cNvSpPr>
            <a:spLocks noGrp="1"/>
          </p:cNvSpPr>
          <p:nvPr/>
        </p:nvSpPr>
        <p:spPr>
          <a:xfrm>
            <a:off x="611560" y="5661248"/>
            <a:ext cx="826743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ru-RU" sz="20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Нарушение, выявленное в </a:t>
            </a:r>
            <a:r>
              <a:rPr lang="ru-RU" sz="2000" dirty="0" err="1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Башмаковском</a:t>
            </a:r>
            <a:r>
              <a:rPr lang="ru-RU" sz="20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 районе Пензенской области </a:t>
            </a:r>
            <a:endParaRPr lang="ru-RU" sz="2000" dirty="0">
              <a:solidFill>
                <a:srgbClr val="004C22"/>
              </a:solidFill>
              <a:latin typeface="Franklin Gothic Medium" panose="020B0603020102020204" pitchFamily="34" charset="0"/>
              <a:ea typeface="+mj-ea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555776" y="260648"/>
            <a:ext cx="2133600" cy="365125"/>
          </a:xfrm>
        </p:spPr>
        <p:txBody>
          <a:bodyPr/>
          <a:lstStyle/>
          <a:p>
            <a:fld id="{06AD7E7D-A192-41D3-A9ED-08BFBA6024E7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8" name="Рисунок 7" descr="G:\DCIM\107___04\IMG_0077.JPG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547664" y="836712"/>
            <a:ext cx="6282580" cy="4530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>
            <a:spLocks noGrp="1"/>
          </p:cNvSpPr>
          <p:nvPr/>
        </p:nvSpPr>
        <p:spPr>
          <a:xfrm>
            <a:off x="611560" y="5661248"/>
            <a:ext cx="826743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ru-RU" sz="20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Нарушение, выявленное в Белинском районе Пензенской области </a:t>
            </a:r>
            <a:endParaRPr lang="ru-RU" sz="2000" dirty="0">
              <a:solidFill>
                <a:srgbClr val="004C22"/>
              </a:solidFill>
              <a:latin typeface="Franklin Gothic Medium" panose="020B0603020102020204" pitchFamily="34" charset="0"/>
              <a:ea typeface="+mj-ea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483768" y="188640"/>
            <a:ext cx="2133600" cy="365125"/>
          </a:xfrm>
        </p:spPr>
        <p:txBody>
          <a:bodyPr/>
          <a:lstStyle/>
          <a:p>
            <a:fld id="{06AD7E7D-A192-41D3-A9ED-08BFBA6024E7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8" name="Рисунок 7" descr="G:\DCIM\109___06\IMG_0173.JPG"/>
          <p:cNvPicPr/>
          <p:nvPr/>
        </p:nvPicPr>
        <p:blipFill>
          <a:blip r:embed="rId2" cstate="print">
            <a:lum contrast="10000"/>
          </a:blip>
          <a:srcRect l="3938" t="28979" r="42727" b="16043"/>
          <a:stretch>
            <a:fillRect/>
          </a:stretch>
        </p:blipFill>
        <p:spPr bwMode="auto">
          <a:xfrm>
            <a:off x="1619672" y="764704"/>
            <a:ext cx="6192688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>
            <a:spLocks noGrp="1"/>
          </p:cNvSpPr>
          <p:nvPr/>
        </p:nvSpPr>
        <p:spPr>
          <a:xfrm>
            <a:off x="611560" y="5661248"/>
            <a:ext cx="826743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ru-RU" sz="20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Нарушение, выявленное в Белинском районе Пензенской области </a:t>
            </a:r>
            <a:endParaRPr lang="ru-RU" sz="2000" dirty="0">
              <a:solidFill>
                <a:srgbClr val="004C22"/>
              </a:solidFill>
              <a:latin typeface="Franklin Gothic Medium" panose="020B0603020102020204" pitchFamily="34" charset="0"/>
              <a:ea typeface="+mj-ea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411760" y="0"/>
            <a:ext cx="2133600" cy="365125"/>
          </a:xfrm>
        </p:spPr>
        <p:txBody>
          <a:bodyPr/>
          <a:lstStyle/>
          <a:p>
            <a:fld id="{06AD7E7D-A192-41D3-A9ED-08BFBA6024E7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/>
        </p:nvSpPr>
        <p:spPr>
          <a:xfrm>
            <a:off x="611560" y="5661248"/>
            <a:ext cx="826743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ru-RU" sz="20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Нарушение, выявленное в Кузнецком районе Пензенской области </a:t>
            </a:r>
            <a:endParaRPr lang="ru-RU" sz="2000" dirty="0">
              <a:solidFill>
                <a:srgbClr val="004C22"/>
              </a:solidFill>
              <a:latin typeface="Franklin Gothic Medium" panose="020B0603020102020204" pitchFamily="34" charset="0"/>
              <a:ea typeface="+mj-ea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53726" y="1412777"/>
            <a:ext cx="4838354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3019" r="33047"/>
          <a:stretch>
            <a:fillRect/>
          </a:stretch>
        </p:blipFill>
        <p:spPr bwMode="auto">
          <a:xfrm>
            <a:off x="5508104" y="1412776"/>
            <a:ext cx="3024336" cy="3728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483768" y="25602"/>
            <a:ext cx="2133600" cy="365125"/>
          </a:xfrm>
        </p:spPr>
        <p:txBody>
          <a:bodyPr/>
          <a:lstStyle/>
          <a:p>
            <a:fld id="{06AD7E7D-A192-41D3-A9ED-08BFBA6024E7}" type="slidenum">
              <a:rPr lang="ru-RU" smtClean="0"/>
              <a:pPr/>
              <a:t>2</a:t>
            </a:fld>
            <a:endParaRPr lang="ru-RU"/>
          </a:p>
        </p:txBody>
      </p:sp>
      <p:graphicFrame>
        <p:nvGraphicFramePr>
          <p:cNvPr id="7" name="Схема 6"/>
          <p:cNvGraphicFramePr/>
          <p:nvPr>
            <p:extLst/>
          </p:nvPr>
        </p:nvGraphicFramePr>
        <p:xfrm>
          <a:off x="179512" y="188640"/>
          <a:ext cx="864096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59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555776" y="0"/>
            <a:ext cx="2133600" cy="365125"/>
          </a:xfrm>
        </p:spPr>
        <p:txBody>
          <a:bodyPr/>
          <a:lstStyle/>
          <a:p>
            <a:fld id="{06AD7E7D-A192-41D3-A9ED-08BFBA6024E7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/>
        </p:nvSpPr>
        <p:spPr>
          <a:xfrm>
            <a:off x="611561" y="1052736"/>
            <a:ext cx="7992888" cy="5040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dirty="0" smtClean="0">
                <a:solidFill>
                  <a:srgbClr val="004C22"/>
                </a:solidFill>
                <a:latin typeface="Franklin Gothic Book" pitchFamily="34" charset="0"/>
              </a:rPr>
              <a:t>В марте 2018 года губернатором Пензенской области  подписано постановление  «Об утверждении требований к содержанию, порядка заключения Соглашения об организации деятельности по обращению с твердыми коммунальными отходами между уполномоченным органом исполнительной власти Пензенской области и региональным оператором по обращению с твердыми коммунальными отходами и условий проведения торгов на осуществление транспортирования твердых коммунальных отходов на территории Пензенской области».</a:t>
            </a:r>
          </a:p>
          <a:p>
            <a:pPr algn="just"/>
            <a:endParaRPr lang="ru-RU" sz="2200" dirty="0" smtClean="0">
              <a:solidFill>
                <a:srgbClr val="004C22"/>
              </a:solidFill>
              <a:latin typeface="Franklin Gothic Book" pitchFamily="34" charset="0"/>
            </a:endParaRPr>
          </a:p>
          <a:p>
            <a:pPr algn="just"/>
            <a:r>
              <a:rPr lang="ru-RU" sz="2200" dirty="0" smtClean="0">
                <a:latin typeface="Franklin Gothic Book" pitchFamily="34" charset="0"/>
              </a:rPr>
              <a:t>В дальнейшем вся работа и ответственность по сбору, вывозу и утилизации будет возложена на региональных операторов.</a:t>
            </a:r>
          </a:p>
          <a:p>
            <a:pPr algn="just">
              <a:spcBef>
                <a:spcPct val="0"/>
              </a:spcBef>
            </a:pPr>
            <a:r>
              <a:rPr lang="ru-RU" sz="22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endParaRPr lang="ru-RU" sz="2800" dirty="0">
              <a:solidFill>
                <a:srgbClr val="004C22"/>
              </a:solidFill>
              <a:latin typeface="Franklin Gothic Medium" panose="020B0603020102020204" pitchFamily="34" charset="0"/>
              <a:ea typeface="+mj-ea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928934"/>
            <a:ext cx="8229600" cy="1143000"/>
          </a:xfrm>
        </p:spPr>
        <p:txBody>
          <a:bodyPr>
            <a:noAutofit/>
          </a:bodyPr>
          <a:lstStyle/>
          <a:p>
            <a:r>
              <a:rPr lang="ru-RU" sz="6600" i="1" dirty="0">
                <a:solidFill>
                  <a:srgbClr val="004C22"/>
                </a:solidFill>
                <a:latin typeface="Franklin Gothic Medium" panose="020B0603020102020204" pitchFamily="34" charset="0"/>
                <a:cs typeface="Tahoma" panose="020B0604030504040204" pitchFamily="34" charset="0"/>
              </a:rPr>
              <a:t>Благодарю за внимание !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2699792" y="34316"/>
            <a:ext cx="2133600" cy="365125"/>
          </a:xfrm>
        </p:spPr>
        <p:txBody>
          <a:bodyPr/>
          <a:lstStyle/>
          <a:p>
            <a:fld id="{06AD7E7D-A192-41D3-A9ED-08BFBA6024E7}" type="slidenum">
              <a:rPr lang="ru-RU" smtClean="0">
                <a:solidFill>
                  <a:schemeClr val="tx1"/>
                </a:solidFill>
              </a:rPr>
              <a:pPr/>
              <a:t>21</a:t>
            </a:fld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0017" y="430903"/>
            <a:ext cx="8572528" cy="4799456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b="1" dirty="0" smtClean="0"/>
              <a:t>Правоприменительная практика </a:t>
            </a:r>
            <a:r>
              <a:rPr lang="ru-RU" b="1" dirty="0"/>
              <a:t>Управления </a:t>
            </a:r>
            <a:r>
              <a:rPr lang="ru-RU" b="1" dirty="0" err="1"/>
              <a:t>Россельхознадзора</a:t>
            </a:r>
            <a:r>
              <a:rPr lang="ru-RU" b="1" dirty="0"/>
              <a:t> по Республике Мордовия и Пензенской </a:t>
            </a:r>
            <a:r>
              <a:rPr lang="ru-RU" b="1" dirty="0" smtClean="0"/>
              <a:t>области</a:t>
            </a:r>
            <a:endParaRPr lang="ru-RU" dirty="0">
              <a:effectLst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928662" y="4214818"/>
            <a:ext cx="7215238" cy="2071702"/>
          </a:xfrm>
        </p:spPr>
        <p:txBody>
          <a:bodyPr>
            <a:normAutofit fontScale="62500" lnSpcReduction="20000"/>
          </a:bodyPr>
          <a:lstStyle/>
          <a:p>
            <a:endParaRPr lang="ru-RU" dirty="0" smtClean="0">
              <a:solidFill>
                <a:srgbClr val="FFC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 smtClean="0">
              <a:ln>
                <a:solidFill>
                  <a:srgbClr val="00B050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200" dirty="0">
                <a:solidFill>
                  <a:srgbClr val="007635"/>
                </a:solidFill>
                <a:latin typeface="Franklin Gothic Medium" panose="020B0603020102020204" pitchFamily="34" charset="0"/>
                <a:ea typeface="+mj-ea"/>
                <a:cs typeface="+mj-cs"/>
              </a:rPr>
              <a:t>Отдел государственного земельного надзора по Пензенской области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2699792" y="260648"/>
            <a:ext cx="2133600" cy="365125"/>
          </a:xfrm>
        </p:spPr>
        <p:txBody>
          <a:bodyPr/>
          <a:lstStyle/>
          <a:p>
            <a:fld id="{06AD7E7D-A192-41D3-A9ED-08BFBA6024E7}" type="slidenum">
              <a:rPr lang="ru-RU" smtClean="0">
                <a:solidFill>
                  <a:schemeClr val="tx1"/>
                </a:solidFill>
              </a:rPr>
              <a:pPr/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5040560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>
                <a:solidFill>
                  <a:srgbClr val="007635"/>
                </a:solidFill>
                <a:latin typeface="Franklin Gothic Medium" panose="020B0603020102020204" pitchFamily="34" charset="0"/>
              </a:rPr>
              <a:t>За 1-е полугодие 2018 года проведено 325 контрольно-надзорных мероприятий, из них -254 во 2 квартале 2018 года </a:t>
            </a:r>
          </a:p>
          <a:p>
            <a:endParaRPr lang="ru-RU" sz="1000" dirty="0" smtClean="0">
              <a:solidFill>
                <a:srgbClr val="007635"/>
              </a:solidFill>
              <a:latin typeface="Franklin Gothic Medium" panose="020B0603020102020204" pitchFamily="34" charset="0"/>
            </a:endParaRPr>
          </a:p>
          <a:p>
            <a:r>
              <a:rPr lang="ru-RU" sz="2900" dirty="0" smtClean="0">
                <a:solidFill>
                  <a:srgbClr val="007635"/>
                </a:solidFill>
                <a:latin typeface="Franklin Gothic Medium" panose="020B0603020102020204" pitchFamily="34" charset="0"/>
              </a:rPr>
              <a:t>Всего составлено 148 протоколов об административных </a:t>
            </a:r>
            <a:r>
              <a:rPr lang="ru-RU" sz="2900" dirty="0" smtClean="0">
                <a:solidFill>
                  <a:srgbClr val="007635"/>
                </a:solidFill>
                <a:latin typeface="Franklin Gothic Medium" panose="020B0603020102020204" pitchFamily="34" charset="0"/>
              </a:rPr>
              <a:t>правонарушениях</a:t>
            </a:r>
            <a:endParaRPr lang="ru-RU" sz="2900" dirty="0" smtClean="0">
              <a:solidFill>
                <a:srgbClr val="007635"/>
              </a:solidFill>
              <a:latin typeface="Franklin Gothic Medium" panose="020B0603020102020204" pitchFamily="34" charset="0"/>
            </a:endParaRPr>
          </a:p>
          <a:p>
            <a:endParaRPr lang="ru-RU" sz="1000" dirty="0" smtClean="0">
              <a:solidFill>
                <a:srgbClr val="007635"/>
              </a:solidFill>
              <a:latin typeface="Franklin Gothic Medium" panose="020B0603020102020204" pitchFamily="34" charset="0"/>
            </a:endParaRPr>
          </a:p>
          <a:p>
            <a:r>
              <a:rPr lang="ru-RU" sz="2800" dirty="0" smtClean="0">
                <a:solidFill>
                  <a:srgbClr val="007635"/>
                </a:solidFill>
                <a:latin typeface="Franklin Gothic Medium" panose="020B0603020102020204" pitchFamily="34" charset="0"/>
              </a:rPr>
              <a:t>Выдано предписаний об устранении нарушений законодательства РФ – 129</a:t>
            </a:r>
          </a:p>
          <a:p>
            <a:endParaRPr lang="ru-RU" sz="1200" dirty="0" smtClean="0">
              <a:solidFill>
                <a:srgbClr val="007635"/>
              </a:solidFill>
              <a:latin typeface="Franklin Gothic Medium" panose="020B0603020102020204" pitchFamily="34" charset="0"/>
            </a:endParaRPr>
          </a:p>
          <a:p>
            <a:r>
              <a:rPr lang="ru-RU" sz="2800" dirty="0" smtClean="0">
                <a:solidFill>
                  <a:srgbClr val="007635"/>
                </a:solidFill>
                <a:latin typeface="Franklin Gothic Medium" panose="020B0603020102020204" pitchFamily="34" charset="0"/>
              </a:rPr>
              <a:t>Проконтролированная площадь – 32,9 га</a:t>
            </a:r>
          </a:p>
          <a:p>
            <a:endParaRPr lang="ru-RU" sz="900" dirty="0" smtClean="0">
              <a:solidFill>
                <a:srgbClr val="007635"/>
              </a:solidFill>
              <a:latin typeface="Franklin Gothic Medium" panose="020B0603020102020204" pitchFamily="34" charset="0"/>
            </a:endParaRPr>
          </a:p>
          <a:p>
            <a:r>
              <a:rPr lang="ru-RU" sz="2800" dirty="0" smtClean="0">
                <a:solidFill>
                  <a:srgbClr val="007635"/>
                </a:solidFill>
                <a:latin typeface="Franklin Gothic Medium" panose="020B0603020102020204" pitchFamily="34" charset="0"/>
              </a:rPr>
              <a:t>С начала 2018 года вовлечено в сельскохозяйственный оборот – около 2,5 тыс. га земель сельскохозяйственного назначения, их них во 2 квартале – 650 га</a:t>
            </a:r>
          </a:p>
          <a:p>
            <a:endParaRPr lang="ru-RU" sz="2800" dirty="0" smtClean="0">
              <a:solidFill>
                <a:srgbClr val="007635"/>
              </a:solidFill>
              <a:latin typeface="Franklin Gothic Medium" panose="020B0603020102020204" pitchFamily="34" charset="0"/>
            </a:endParaRPr>
          </a:p>
          <a:p>
            <a:endParaRPr lang="ru-RU" sz="2800" dirty="0" smtClean="0">
              <a:solidFill>
                <a:srgbClr val="007635"/>
              </a:solidFill>
              <a:latin typeface="Franklin Gothic Medium" panose="020B0603020102020204" pitchFamily="34" charset="0"/>
            </a:endParaRPr>
          </a:p>
          <a:p>
            <a:endParaRPr lang="ru-RU" sz="2800" dirty="0" smtClean="0">
              <a:solidFill>
                <a:srgbClr val="007635"/>
              </a:solidFill>
              <a:latin typeface="Franklin Gothic Medium" panose="020B0603020102020204" pitchFamily="34" charset="0"/>
            </a:endParaRPr>
          </a:p>
          <a:p>
            <a:endParaRPr lang="ru-RU" sz="2800" dirty="0" smtClean="0">
              <a:solidFill>
                <a:srgbClr val="007635"/>
              </a:solidFill>
              <a:latin typeface="Franklin Gothic Medium" panose="020B0603020102020204" pitchFamily="34" charset="0"/>
            </a:endParaRPr>
          </a:p>
          <a:p>
            <a:endParaRPr lang="ru-RU" sz="2800" dirty="0" smtClean="0">
              <a:solidFill>
                <a:srgbClr val="007635"/>
              </a:solidFill>
              <a:latin typeface="Franklin Gothic Medium" panose="020B0603020102020204" pitchFamily="34" charset="0"/>
            </a:endParaRPr>
          </a:p>
          <a:p>
            <a:endParaRPr lang="ru-RU" dirty="0" smtClean="0">
              <a:latin typeface="Franklin Gothic Medium" panose="020B0603020102020204" pitchFamily="34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337011" y="260648"/>
            <a:ext cx="8715421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sz="2800" dirty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Основные показатели контрольной деятельности отдела земельного </a:t>
            </a:r>
            <a:r>
              <a:rPr lang="ru-RU" sz="28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надзора за  </a:t>
            </a:r>
            <a:r>
              <a:rPr lang="ru-RU" sz="28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1 полугодие </a:t>
            </a:r>
            <a:r>
              <a:rPr lang="ru-RU" sz="28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2018 </a:t>
            </a:r>
            <a:r>
              <a:rPr lang="ru-RU" sz="2800" dirty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г.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2561121" y="78085"/>
            <a:ext cx="2133600" cy="365125"/>
          </a:xfrm>
        </p:spPr>
        <p:txBody>
          <a:bodyPr/>
          <a:lstStyle/>
          <a:p>
            <a:fld id="{06AD7E7D-A192-41D3-A9ED-08BFBA6024E7}" type="slidenum">
              <a:rPr lang="ru-RU" smtClean="0">
                <a:solidFill>
                  <a:schemeClr val="tx1"/>
                </a:solidFill>
              </a:rPr>
              <a:pPr/>
              <a:t>4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2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869160"/>
            <a:ext cx="7920880" cy="1728192"/>
          </a:xfrm>
        </p:spPr>
        <p:txBody>
          <a:bodyPr>
            <a:normAutofit fontScale="92500" lnSpcReduction="10000"/>
          </a:bodyPr>
          <a:lstStyle/>
          <a:p>
            <a:pPr algn="just">
              <a:spcBef>
                <a:spcPct val="0"/>
              </a:spcBef>
              <a:buNone/>
            </a:pPr>
            <a:r>
              <a:rPr lang="ru-RU" sz="24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     По результатам  </a:t>
            </a:r>
            <a:r>
              <a:rPr lang="ru-RU" sz="2400" b="1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8</a:t>
            </a:r>
            <a:r>
              <a:rPr lang="ru-RU" sz="24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 контрольно-надзорных мероприятий, проведенных в отношении органов местного самоуправления и муниципальных образований на территории Пензенской области, выявлено </a:t>
            </a:r>
            <a:r>
              <a:rPr lang="ru-RU" sz="2400" b="1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7</a:t>
            </a:r>
            <a:r>
              <a:rPr lang="ru-RU" sz="24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 нарушений земельного законодательства.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483768" y="0"/>
            <a:ext cx="2133600" cy="365125"/>
          </a:xfrm>
        </p:spPr>
        <p:txBody>
          <a:bodyPr/>
          <a:lstStyle/>
          <a:p>
            <a:fld id="{06AD7E7D-A192-41D3-A9ED-08BFBA6024E7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8" name="Picture 2" descr="DSCN2215"/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6"/>
          <a:stretch>
            <a:fillRect/>
          </a:stretch>
        </p:blipFill>
        <p:spPr bwMode="auto">
          <a:xfrm>
            <a:off x="1807756" y="914627"/>
            <a:ext cx="5544616" cy="3679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888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627784" y="0"/>
            <a:ext cx="2133600" cy="365125"/>
          </a:xfrm>
        </p:spPr>
        <p:txBody>
          <a:bodyPr/>
          <a:lstStyle/>
          <a:p>
            <a:fld id="{06AD7E7D-A192-41D3-A9ED-08BFBA6024E7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/>
        </p:nvSpPr>
        <p:spPr>
          <a:xfrm>
            <a:off x="-166170" y="332656"/>
            <a:ext cx="9468544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sz="2800" dirty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Основные </a:t>
            </a:r>
            <a:r>
              <a:rPr lang="ru-RU" sz="28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нарушения требований земельного законодательства, выявленные на территории Пензенской </a:t>
            </a:r>
            <a:r>
              <a:rPr lang="ru-RU" sz="28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области </a:t>
            </a:r>
            <a:endParaRPr lang="ru-RU" sz="2800" dirty="0" smtClean="0">
              <a:solidFill>
                <a:srgbClr val="004C22"/>
              </a:solidFill>
              <a:latin typeface="Franklin Gothic Medium" panose="020B0603020102020204" pitchFamily="34" charset="0"/>
              <a:ea typeface="+mj-ea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</a:pPr>
            <a:endParaRPr lang="ru-RU" sz="2300" dirty="0" smtClean="0">
              <a:solidFill>
                <a:srgbClr val="004C22"/>
              </a:solidFill>
              <a:latin typeface="Franklin Gothic Medium" panose="020B0603020102020204" pitchFamily="34" charset="0"/>
              <a:ea typeface="+mj-ea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9973" y="1648693"/>
            <a:ext cx="3759436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100" b="1" dirty="0">
                <a:cs typeface="Tahoma" panose="020B0604030504040204" pitchFamily="34" charset="0"/>
              </a:rPr>
              <a:t>-  неиспользование земель по целевому назначению</a:t>
            </a:r>
          </a:p>
          <a:p>
            <a:pPr marL="457200" indent="-457200" algn="ctr">
              <a:spcBef>
                <a:spcPct val="0"/>
              </a:spcBef>
              <a:buFontTx/>
              <a:buChar char="-"/>
            </a:pPr>
            <a:endParaRPr lang="ru-RU" sz="2100" b="1" dirty="0" smtClean="0"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ru-RU" sz="2100" b="1" dirty="0" smtClean="0">
                <a:cs typeface="Tahoma" panose="020B0604030504040204" pitchFamily="34" charset="0"/>
              </a:rPr>
              <a:t>-  </a:t>
            </a:r>
            <a:r>
              <a:rPr lang="ru-RU" sz="2100" b="1" dirty="0">
                <a:cs typeface="Tahoma" panose="020B0604030504040204" pitchFamily="34" charset="0"/>
              </a:rPr>
              <a:t>невыполнение установленных требований и обязательных мероприятий по улучшению, защите земель и охране почв от ветровой, водной эрозии и предотвращению других процессов и иного негативного воздействия на окружающую среду, ухудшающих качественное состояние земель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9"/>
          <a:stretch/>
        </p:blipFill>
        <p:spPr>
          <a:xfrm flipH="1">
            <a:off x="4568102" y="1718872"/>
            <a:ext cx="4179149" cy="2358200"/>
          </a:xfrm>
          <a:prstGeom prst="rect">
            <a:avLst/>
          </a:prstGeom>
        </p:spPr>
      </p:pic>
      <p:pic>
        <p:nvPicPr>
          <p:cNvPr id="11" name="Рисунок 2" descr="DSC0126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3"/>
          <a:stretch/>
        </p:blipFill>
        <p:spPr bwMode="auto">
          <a:xfrm>
            <a:off x="4568103" y="4384997"/>
            <a:ext cx="4180361" cy="231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605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941168"/>
            <a:ext cx="8229600" cy="1440160"/>
          </a:xfrm>
        </p:spPr>
        <p:txBody>
          <a:bodyPr>
            <a:normAutofit fontScale="70000" lnSpcReduction="20000"/>
          </a:bodyPr>
          <a:lstStyle/>
          <a:p>
            <a:r>
              <a:rPr lang="ru-RU" sz="31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В ходе контрольно-надзорных мероприятий за прошедший период было пресечено 14 фактов самовольного снятия и перемещения плодородного слоя почвы, выявлено 5 несанкционированных свалок ТБО на общей площади 0.617 га.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55776" y="0"/>
            <a:ext cx="2133600" cy="365125"/>
          </a:xfrm>
        </p:spPr>
        <p:txBody>
          <a:bodyPr/>
          <a:lstStyle/>
          <a:p>
            <a:fld id="{06AD7E7D-A192-41D3-A9ED-08BFBA6024E7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6" name="Рисунок 5" descr="G:\DCIM\109___06\IMG_0173.JPG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619672" y="332656"/>
            <a:ext cx="5940425" cy="4453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631041379"/>
              </p:ext>
            </p:extLst>
          </p:nvPr>
        </p:nvGraphicFramePr>
        <p:xfrm>
          <a:off x="0" y="1"/>
          <a:ext cx="9144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55776" y="116632"/>
            <a:ext cx="2133600" cy="365125"/>
          </a:xfrm>
        </p:spPr>
        <p:txBody>
          <a:bodyPr/>
          <a:lstStyle/>
          <a:p>
            <a:fld id="{06AD7E7D-A192-41D3-A9ED-08BFBA6024E7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7E7D-A192-41D3-A9ED-08BFBA6024E7}" type="slidenum">
              <a:rPr lang="ru-RU" smtClean="0"/>
              <a:pPr/>
              <a:t>9</a:t>
            </a:fld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683983936"/>
              </p:ext>
            </p:extLst>
          </p:nvPr>
        </p:nvGraphicFramePr>
        <p:xfrm>
          <a:off x="107504" y="1606085"/>
          <a:ext cx="8856984" cy="5115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Заголовок 1"/>
          <p:cNvSpPr>
            <a:spLocks noGrp="1"/>
          </p:cNvSpPr>
          <p:nvPr/>
        </p:nvSpPr>
        <p:spPr>
          <a:xfrm>
            <a:off x="337011" y="260648"/>
            <a:ext cx="8715421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sz="2800" dirty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Основные показатели </a:t>
            </a:r>
            <a:r>
              <a:rPr lang="ru-RU" sz="28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судебной практики отдела </a:t>
            </a:r>
            <a:r>
              <a:rPr lang="ru-RU" sz="2800" dirty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земельного </a:t>
            </a:r>
            <a:r>
              <a:rPr lang="ru-RU" sz="28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надзора за  </a:t>
            </a:r>
            <a:r>
              <a:rPr lang="ru-RU" sz="2800" dirty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2</a:t>
            </a:r>
            <a:r>
              <a:rPr lang="ru-RU" sz="2800" dirty="0" smtClean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 квартал 2018 </a:t>
            </a:r>
            <a:r>
              <a:rPr lang="ru-RU" sz="2800" dirty="0">
                <a:solidFill>
                  <a:srgbClr val="004C22"/>
                </a:solidFill>
                <a:latin typeface="Franklin Gothic Medium" panose="020B0603020102020204" pitchFamily="34" charset="0"/>
                <a:ea typeface="+mj-ea"/>
                <a:cs typeface="Tahoma" panose="020B0604030504040204" pitchFamily="34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9891131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2060</TotalTime>
  <Words>752</Words>
  <Application>Microsoft Office PowerPoint</Application>
  <PresentationFormat>Экран (4:3)</PresentationFormat>
  <Paragraphs>119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Franklin Gothic Book</vt:lpstr>
      <vt:lpstr>Franklin Gothic Medium</vt:lpstr>
      <vt:lpstr>Tahoma</vt:lpstr>
      <vt:lpstr>Times New Roman</vt:lpstr>
      <vt:lpstr>Тема Office</vt:lpstr>
      <vt:lpstr>Государственный земельный надзор </vt:lpstr>
      <vt:lpstr>Презентация PowerPoint</vt:lpstr>
      <vt:lpstr>Правоприменительная практика Управления Россельхознадзора по Республике Мордовия и Пензенской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 !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Федеральной службы по ветеринарному и фитосанитарному надзору по Пензенской области</dc:title>
  <dc:creator>RSHN-07-01</dc:creator>
  <cp:lastModifiedBy>RSHN-USER</cp:lastModifiedBy>
  <cp:revision>218</cp:revision>
  <dcterms:created xsi:type="dcterms:W3CDTF">2010-03-22T11:38:14Z</dcterms:created>
  <dcterms:modified xsi:type="dcterms:W3CDTF">2018-07-16T14:33:34Z</dcterms:modified>
</cp:coreProperties>
</file>