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4"/>
  </p:notesMasterIdLst>
  <p:sldIdLst>
    <p:sldId id="259" r:id="rId2"/>
    <p:sldId id="260" r:id="rId3"/>
    <p:sldId id="289" r:id="rId4"/>
    <p:sldId id="291" r:id="rId5"/>
    <p:sldId id="296" r:id="rId6"/>
    <p:sldId id="298" r:id="rId7"/>
    <p:sldId id="297" r:id="rId8"/>
    <p:sldId id="299" r:id="rId9"/>
    <p:sldId id="300" r:id="rId10"/>
    <p:sldId id="301" r:id="rId11"/>
    <p:sldId id="302" r:id="rId12"/>
    <p:sldId id="293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316CEF"/>
    <a:srgbClr val="488449"/>
    <a:srgbClr val="6600FF"/>
    <a:srgbClr val="3399FF"/>
    <a:srgbClr val="FFFF66"/>
    <a:srgbClr val="CC0066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3" autoAdjust="0"/>
    <p:restoredTop sz="94671" autoAdjust="0"/>
  </p:normalViewPr>
  <p:slideViewPr>
    <p:cSldViewPr>
      <p:cViewPr varScale="1">
        <p:scale>
          <a:sx n="70" d="100"/>
          <a:sy n="70" d="100"/>
        </p:scale>
        <p:origin x="4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7486815097825226"/>
                  <c:y val="-0.190595563227136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900684531429793"/>
                  <c:y val="8.1066400180181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Сфера оптовой торговли</c:v>
                </c:pt>
                <c:pt idx="1">
                  <c:v>Сфера розничной торговли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0686794619422572"/>
                  <c:y val="9.1978838582677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685588910761155"/>
                  <c:y val="-0.29860506889763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Сфера розничной торговли</c:v>
                </c:pt>
                <c:pt idx="1">
                  <c:v>Сфера разведения выращивания и содержания животных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</c:v>
                </c:pt>
                <c:pt idx="1">
                  <c:v>305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F9FB3A-B7BB-4BC3-847B-7942513C00AB}" type="datetimeFigureOut">
              <a:rPr lang="ru-RU"/>
              <a:pPr>
                <a:defRPr/>
              </a:pPr>
              <a:t>18.07.2018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370251E-C875-4581-9BBC-01F3EBA496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2953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DFF4-ABD3-4D90-82ED-1BD55F35A5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7529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06BC0-76AA-4EBE-B590-24CB16AC91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6069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8EE6E-2B98-49D0-9AE6-4335E67DBC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9648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0A8A3-0787-4371-B132-BC2707E9E4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375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BFAE6-05C1-40E6-AE5F-8E0745CDD5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592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365B8-75CA-43A8-83BD-6E51CFAC79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0375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8085-7145-40C6-8469-FB79048CF2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56418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B689C-2AB5-4588-A515-CC4B0D0421F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918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0A65F-C9E0-4B2D-8759-7598972A0F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080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D5697-8D28-46A5-8F61-7FA4C0001C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418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6F764-6618-4BE6-97AC-38511BB136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127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6CF57BC-C2FB-4D8B-B705-E3B901892E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01" r:id="rId1"/>
    <p:sldLayoutId id="2147484294" r:id="rId2"/>
    <p:sldLayoutId id="2147484302" r:id="rId3"/>
    <p:sldLayoutId id="2147484295" r:id="rId4"/>
    <p:sldLayoutId id="2147484296" r:id="rId5"/>
    <p:sldLayoutId id="2147484297" r:id="rId6"/>
    <p:sldLayoutId id="2147484298" r:id="rId7"/>
    <p:sldLayoutId id="2147484303" r:id="rId8"/>
    <p:sldLayoutId id="2147484304" r:id="rId9"/>
    <p:sldLayoutId id="2147484299" r:id="rId10"/>
    <p:sldLayoutId id="214748430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9D3BE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ct val="0"/>
        </a:spcAft>
        <a:buClr>
          <a:srgbClr val="C9D3BE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rgbClr val="D092A7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2000">
              <a:srgbClr val="BDDCAA"/>
            </a:gs>
            <a:gs pos="100000">
              <a:srgbClr val="D0E6C6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48844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B689C-2AB5-4588-A515-CC4B0D0421F4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-1"/>
            <a:ext cx="9144000" cy="1128585"/>
          </a:xfrm>
          <a:prstGeom prst="rect">
            <a:avLst/>
          </a:prstGeom>
          <a:solidFill>
            <a:srgbClr val="5A9A05"/>
          </a:solidFill>
          <a:ln>
            <a:solidFill>
              <a:srgbClr val="0D0F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Управление Россельхознадзора по Республике Мордовия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 Пензенской области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17276"/>
            <a:ext cx="9144000" cy="440724"/>
          </a:xfrm>
          <a:prstGeom prst="rect">
            <a:avLst/>
          </a:prstGeom>
          <a:solidFill>
            <a:srgbClr val="5A9A05"/>
          </a:solidFill>
          <a:ln>
            <a:solidFill>
              <a:srgbClr val="0D0F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1</a:t>
            </a:r>
            <a:endParaRPr lang="ru-RU" dirty="0"/>
          </a:p>
        </p:txBody>
      </p:sp>
      <p:pic>
        <p:nvPicPr>
          <p:cNvPr id="11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914"/>
            <a:ext cx="864096" cy="99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9344"/>
            <a:ext cx="864096" cy="99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238940" y="1916832"/>
            <a:ext cx="6666119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Отдел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государственного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ветеринарного надзора на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Государственной границе РФ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 транспорте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по Пензенской области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501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2000">
              <a:srgbClr val="BDDCAA"/>
            </a:gs>
            <a:gs pos="100000">
              <a:srgbClr val="D0E6C6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48844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B689C-2AB5-4588-A515-CC4B0D0421F4}" type="slidenum">
              <a:rPr lang="ru-RU" altLang="ru-RU" smtClean="0">
                <a:solidFill>
                  <a:srgbClr val="FEFAC9"/>
                </a:solidFill>
              </a:rPr>
              <a:pPr>
                <a:defRPr/>
              </a:pPr>
              <a:t>10</a:t>
            </a:fld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1"/>
            <a:ext cx="9144000" cy="1128585"/>
          </a:xfrm>
          <a:prstGeom prst="rect">
            <a:avLst/>
          </a:prstGeom>
          <a:solidFill>
            <a:srgbClr val="5A9A05"/>
          </a:solidFill>
          <a:ln>
            <a:solidFill>
              <a:srgbClr val="0D0F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Управление Россельхознадзора по Республике Мордовия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 Пензенской области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17276"/>
            <a:ext cx="9144000" cy="440724"/>
          </a:xfrm>
          <a:prstGeom prst="rect">
            <a:avLst/>
          </a:prstGeom>
          <a:solidFill>
            <a:srgbClr val="5A9A05"/>
          </a:solidFill>
          <a:ln>
            <a:solidFill>
              <a:srgbClr val="0D0F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7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914"/>
            <a:ext cx="864096" cy="99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9344"/>
            <a:ext cx="864096" cy="99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3528" y="1264551"/>
            <a:ext cx="39604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В рамках осуществления работы по мониторингу качества и безопасности пищевых продуктов, мониторинга контроля качества лекарственных средств для ветеринарного применения, мониторинга во втором  квартале  2018 года отобрано 3 пробы лекарственных средств для ветеринарного применения и отправлены в ФГБУ «ВГНКИ» г. Москва, согласно приказа №1295 от 27.12.2017г. «О Плане контроля качества лекарственных средств для ветеринарного применения на 2018 год» и приказа №1301 от 28.12.2017г. «О Плане выборочного контроля качества лекарственных средств для ветеринарного применения на 2018 год».</a:t>
            </a:r>
            <a:endParaRPr lang="ru-RU" sz="16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471" y="1348287"/>
            <a:ext cx="4581128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3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2000">
              <a:srgbClr val="BDDCAA"/>
            </a:gs>
            <a:gs pos="100000">
              <a:srgbClr val="D0E6C6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48844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B689C-2AB5-4588-A515-CC4B0D0421F4}" type="slidenum">
              <a:rPr lang="ru-RU" altLang="ru-RU" smtClean="0">
                <a:solidFill>
                  <a:srgbClr val="FEFAC9"/>
                </a:solidFill>
              </a:rPr>
              <a:pPr>
                <a:defRPr/>
              </a:pPr>
              <a:t>11</a:t>
            </a:fld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1"/>
            <a:ext cx="9144000" cy="1128585"/>
          </a:xfrm>
          <a:prstGeom prst="rect">
            <a:avLst/>
          </a:prstGeom>
          <a:solidFill>
            <a:srgbClr val="5A9A05"/>
          </a:solidFill>
          <a:ln>
            <a:solidFill>
              <a:srgbClr val="0D0F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Управление Россельхознадзора по Республике Мордовия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 Пензенской области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17276"/>
            <a:ext cx="9144000" cy="440724"/>
          </a:xfrm>
          <a:prstGeom prst="rect">
            <a:avLst/>
          </a:prstGeom>
          <a:solidFill>
            <a:srgbClr val="5A9A05"/>
          </a:solidFill>
          <a:ln>
            <a:solidFill>
              <a:srgbClr val="0D0F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7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914"/>
            <a:ext cx="864096" cy="99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9344"/>
            <a:ext cx="864096" cy="99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32727" y="1412776"/>
            <a:ext cx="396044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Согласно Приказа Россельхознадзора от 19.12.2017 № 1230 "Об утверждении форм проверочных листов (списков контрольных вопросов), используемых должностными лицами территориальных органов Федеральной службы по ветеринарному и фитосанитарному надзору при проведении плановых проверок в рамках осуществления федерального государственного надзора в сфере обращения лекарственных средств для ветеринарного применения" специалисты отдела </a:t>
            </a:r>
            <a:r>
              <a:rPr lang="ru-RU" sz="1400" b="1" dirty="0" err="1">
                <a:solidFill>
                  <a:schemeClr val="bg1"/>
                </a:solidFill>
                <a:latin typeface="Cambria" panose="02040503050406030204" pitchFamily="18" charset="0"/>
              </a:rPr>
              <a:t>госветнадзора</a:t>
            </a:r>
            <a:r>
              <a:rPr lang="ru-RU" sz="1400" b="1" dirty="0">
                <a:solidFill>
                  <a:schemeClr val="bg1"/>
                </a:solidFill>
                <a:latin typeface="Cambria" panose="02040503050406030204" pitchFamily="18" charset="0"/>
              </a:rPr>
              <a:t> на госгранице РФ и транспорте по Пензенской области используют при проведении плановых проверок форму проверочного листа, которая размещена на сайте Управления Россельхознадзора по Республике Мордовия и Пензенской области в подразделе «ветеринарный надзор»</a:t>
            </a:r>
            <a:endParaRPr lang="ru-RU" sz="14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445453"/>
            <a:ext cx="3240360" cy="458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65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2000">
              <a:srgbClr val="BDDCAA"/>
            </a:gs>
            <a:gs pos="100000">
              <a:srgbClr val="D0E6C6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48844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B689C-2AB5-4588-A515-CC4B0D0421F4}" type="slidenum">
              <a:rPr lang="ru-RU" altLang="ru-RU" smtClean="0">
                <a:solidFill>
                  <a:srgbClr val="FEFAC9"/>
                </a:solidFill>
              </a:rPr>
              <a:pPr>
                <a:defRPr/>
              </a:pPr>
              <a:t>12</a:t>
            </a:fld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1"/>
            <a:ext cx="9144000" cy="1128585"/>
          </a:xfrm>
          <a:prstGeom prst="rect">
            <a:avLst/>
          </a:prstGeom>
          <a:solidFill>
            <a:srgbClr val="5A9A05"/>
          </a:solidFill>
          <a:ln>
            <a:solidFill>
              <a:srgbClr val="0D0F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Управление Россельхознадзора по Республике Мордовия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 Пензенской области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17276"/>
            <a:ext cx="9144000" cy="440724"/>
          </a:xfrm>
          <a:prstGeom prst="rect">
            <a:avLst/>
          </a:prstGeom>
          <a:solidFill>
            <a:srgbClr val="5A9A05"/>
          </a:solidFill>
          <a:ln>
            <a:solidFill>
              <a:srgbClr val="0D0F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6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11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914"/>
            <a:ext cx="864096" cy="99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9344"/>
            <a:ext cx="864096" cy="99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85759" y="6444347"/>
            <a:ext cx="320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8</a:t>
            </a:r>
            <a:endParaRPr lang="ru-RU" dirty="0" smtClean="0">
              <a:solidFill>
                <a:prstClr val="white"/>
              </a:solidFill>
            </a:endParaRPr>
          </a:p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43102" y="3126598"/>
            <a:ext cx="50577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Спасибо за внимание!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7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2000">
              <a:srgbClr val="BDDCAA"/>
            </a:gs>
            <a:gs pos="100000">
              <a:srgbClr val="D0E6C6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48844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B689C-2AB5-4588-A515-CC4B0D0421F4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-1"/>
            <a:ext cx="9144000" cy="1128585"/>
          </a:xfrm>
          <a:prstGeom prst="rect">
            <a:avLst/>
          </a:prstGeom>
          <a:solidFill>
            <a:srgbClr val="5A9A05"/>
          </a:solidFill>
          <a:ln>
            <a:solidFill>
              <a:srgbClr val="0D0F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Управление Россельхознадзора по Республике Мордовия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 Пензенской области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17276"/>
            <a:ext cx="9144000" cy="440724"/>
          </a:xfrm>
          <a:prstGeom prst="rect">
            <a:avLst/>
          </a:prstGeom>
          <a:solidFill>
            <a:srgbClr val="5A9A05"/>
          </a:solidFill>
          <a:ln>
            <a:solidFill>
              <a:srgbClr val="0D0F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</a:t>
            </a:r>
            <a:endParaRPr lang="ru-RU" dirty="0"/>
          </a:p>
        </p:txBody>
      </p:sp>
      <p:pic>
        <p:nvPicPr>
          <p:cNvPr id="11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914"/>
            <a:ext cx="864096" cy="99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9344"/>
            <a:ext cx="864096" cy="99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940502" y="2235917"/>
            <a:ext cx="40239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ambria" panose="02040503050406030204" pitchFamily="18" charset="0"/>
              </a:rPr>
              <a:t>Отдел государственного ветеринарного надзора на Государственной границе Российской Федерации и транспорте по Пензенской области является структурным подразделением Управления Федеральной службы по ветеринарному и фитосанитарному надзору по Республике Мордовия и Пензенской области, осуществляющим деятельность в области </a:t>
            </a:r>
            <a:r>
              <a:rPr lang="ru-RU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обращения лекарственных средств для ветеринарного применения.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7564" y="3717032"/>
            <a:ext cx="7848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86" y="1842642"/>
            <a:ext cx="4232135" cy="3860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0124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2000">
              <a:srgbClr val="BDDCAA"/>
            </a:gs>
            <a:gs pos="100000">
              <a:srgbClr val="D0E6C6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48844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89051" y="1715114"/>
            <a:ext cx="8856984" cy="3368266"/>
          </a:xfrm>
        </p:spPr>
        <p:txBody>
          <a:bodyPr/>
          <a:lstStyle/>
          <a:p>
            <a:pPr algn="just"/>
            <a:r>
              <a:rPr lang="ru-RU" sz="1800" dirty="0">
                <a:solidFill>
                  <a:schemeClr val="bg1"/>
                </a:solidFill>
                <a:latin typeface="Cambria" panose="02040503050406030204" pitchFamily="18" charset="0"/>
              </a:rPr>
              <a:t>Во исполнение поручения Федеральной службы по ветеринарному и фитосанитарному надзору проведено присвоение категорий риска всем объектам государственного надзора, осуществляющим на территории Пензенской области деятельность в сфере обращения лекарственных средств для ветеринарного применения, в соответствии с Критериями отнесения объектов государственного надзора в сфере обращения лекарственных средств для ветеринарного применения к определённой категории риска. На основании принятых решений об отнесении объектов государственного надзора в сфере обращения лекарственных средств для ветеринарного применения к определённой категории риска был составлен и утверждён Перечень соответствующих объектов.</a:t>
            </a:r>
          </a:p>
          <a:p>
            <a:endParaRPr lang="ru-RU" sz="18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endParaRPr lang="ru-RU" sz="1400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B689C-2AB5-4588-A515-CC4B0D0421F4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-1"/>
            <a:ext cx="9144000" cy="1128585"/>
          </a:xfrm>
          <a:prstGeom prst="rect">
            <a:avLst/>
          </a:prstGeom>
          <a:solidFill>
            <a:srgbClr val="5A9A05"/>
          </a:solidFill>
          <a:ln>
            <a:solidFill>
              <a:srgbClr val="0D0F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Управление Россельхознадзора по Республике Мордовия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 Пензенской области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17276"/>
            <a:ext cx="9144000" cy="440724"/>
          </a:xfrm>
          <a:prstGeom prst="rect">
            <a:avLst/>
          </a:prstGeom>
          <a:solidFill>
            <a:srgbClr val="5A9A05"/>
          </a:solidFill>
          <a:ln>
            <a:solidFill>
              <a:srgbClr val="0D0F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6</a:t>
            </a:r>
            <a:endParaRPr lang="ru-RU" dirty="0"/>
          </a:p>
        </p:txBody>
      </p:sp>
      <p:pic>
        <p:nvPicPr>
          <p:cNvPr id="11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914"/>
            <a:ext cx="864096" cy="99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9344"/>
            <a:ext cx="864096" cy="99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0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2000">
              <a:srgbClr val="BDDCAA"/>
            </a:gs>
            <a:gs pos="100000">
              <a:srgbClr val="D0E6C6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48844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B689C-2AB5-4588-A515-CC4B0D0421F4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-1"/>
            <a:ext cx="9144000" cy="1128585"/>
          </a:xfrm>
          <a:prstGeom prst="rect">
            <a:avLst/>
          </a:prstGeom>
          <a:solidFill>
            <a:srgbClr val="5A9A05"/>
          </a:solidFill>
          <a:ln>
            <a:solidFill>
              <a:srgbClr val="0D0F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Управление Россельхознадзора по Республике Мордовия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 Пензенской области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417276"/>
            <a:ext cx="9144000" cy="440724"/>
          </a:xfrm>
          <a:prstGeom prst="rect">
            <a:avLst/>
          </a:prstGeom>
          <a:solidFill>
            <a:srgbClr val="5A9A05"/>
          </a:solidFill>
          <a:ln>
            <a:solidFill>
              <a:srgbClr val="0D0F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7</a:t>
            </a:r>
            <a:endParaRPr lang="ru-RU" dirty="0"/>
          </a:p>
        </p:txBody>
      </p:sp>
      <p:pic>
        <p:nvPicPr>
          <p:cNvPr id="11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914"/>
            <a:ext cx="864096" cy="99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9344"/>
            <a:ext cx="864096" cy="99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637575"/>
              </p:ext>
            </p:extLst>
          </p:nvPr>
        </p:nvGraphicFramePr>
        <p:xfrm>
          <a:off x="1524000" y="1833033"/>
          <a:ext cx="6096000" cy="3774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94646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Количество поднадзорных хозяйствующих субъектов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374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7069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«Значительный риск»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 anchor="ctr"/>
                </a:tc>
              </a:tr>
              <a:tr h="7069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«Средний</a:t>
                      </a:r>
                      <a:r>
                        <a:rPr lang="ru-RU" baseline="0" dirty="0" smtClean="0"/>
                        <a:t> риск</a:t>
                      </a:r>
                      <a:r>
                        <a:rPr lang="ru-RU" dirty="0" smtClean="0"/>
                        <a:t>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/>
                </a:tc>
              </a:tr>
              <a:tr h="7069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«Умеренный риск»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367</a:t>
                      </a:r>
                      <a:endParaRPr lang="ru-RU" dirty="0"/>
                    </a:p>
                  </a:txBody>
                  <a:tcPr anchor="ctr"/>
                </a:tc>
              </a:tr>
              <a:tr h="70698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</a:t>
                      </a:r>
                      <a:r>
                        <a:rPr lang="ru-RU" dirty="0" err="1" smtClean="0"/>
                        <a:t>Низний</a:t>
                      </a:r>
                      <a:r>
                        <a:rPr lang="ru-RU" dirty="0" smtClean="0"/>
                        <a:t> риск»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38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2000">
              <a:srgbClr val="BDDCAA"/>
            </a:gs>
            <a:gs pos="100000">
              <a:srgbClr val="D0E6C6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48844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B689C-2AB5-4588-A515-CC4B0D0421F4}" type="slidenum">
              <a:rPr lang="ru-RU" altLang="ru-RU" smtClean="0">
                <a:solidFill>
                  <a:srgbClr val="FEFAC9"/>
                </a:solidFill>
              </a:rPr>
              <a:pPr>
                <a:defRPr/>
              </a:pPr>
              <a:t>5</a:t>
            </a:fld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1"/>
            <a:ext cx="9144000" cy="1128585"/>
          </a:xfrm>
          <a:prstGeom prst="rect">
            <a:avLst/>
          </a:prstGeom>
          <a:solidFill>
            <a:srgbClr val="5A9A05"/>
          </a:solidFill>
          <a:ln>
            <a:solidFill>
              <a:srgbClr val="0D0F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Управление Россельхознадзора по Республике Мордовия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 Пензенской области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17276"/>
            <a:ext cx="9144000" cy="440724"/>
          </a:xfrm>
          <a:prstGeom prst="rect">
            <a:avLst/>
          </a:prstGeom>
          <a:solidFill>
            <a:srgbClr val="5A9A05"/>
          </a:solidFill>
          <a:ln>
            <a:solidFill>
              <a:srgbClr val="0D0F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7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914"/>
            <a:ext cx="864096" cy="99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9344"/>
            <a:ext cx="864096" cy="99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43608" y="1412776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2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КАТЕГОРИЯ «ЗНАЧИТЕЛЬНЫЙ РИСК</a:t>
            </a:r>
            <a:r>
              <a:rPr lang="ru-R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»</a:t>
            </a:r>
            <a:endParaRPr lang="ru-RU" sz="14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51705464"/>
              </p:ext>
            </p:extLst>
          </p:nvPr>
        </p:nvGraphicFramePr>
        <p:xfrm>
          <a:off x="1267842" y="1904069"/>
          <a:ext cx="6608316" cy="4226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647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2000">
              <a:srgbClr val="BDDCAA"/>
            </a:gs>
            <a:gs pos="100000">
              <a:srgbClr val="D0E6C6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48844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B689C-2AB5-4588-A515-CC4B0D0421F4}" type="slidenum">
              <a:rPr lang="ru-RU" altLang="ru-RU" smtClean="0">
                <a:solidFill>
                  <a:srgbClr val="FEFAC9"/>
                </a:solidFill>
              </a:rPr>
              <a:pPr>
                <a:defRPr/>
              </a:pPr>
              <a:t>6</a:t>
            </a:fld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1"/>
            <a:ext cx="9144000" cy="1128585"/>
          </a:xfrm>
          <a:prstGeom prst="rect">
            <a:avLst/>
          </a:prstGeom>
          <a:solidFill>
            <a:srgbClr val="5A9A05"/>
          </a:solidFill>
          <a:ln>
            <a:solidFill>
              <a:srgbClr val="0D0F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Управление Россельхознадзора по Республике Мордовия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 Пензенской области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17276"/>
            <a:ext cx="9144000" cy="440724"/>
          </a:xfrm>
          <a:prstGeom prst="rect">
            <a:avLst/>
          </a:prstGeom>
          <a:solidFill>
            <a:srgbClr val="5A9A05"/>
          </a:solidFill>
          <a:ln>
            <a:solidFill>
              <a:srgbClr val="0D0F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7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914"/>
            <a:ext cx="864096" cy="99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9344"/>
            <a:ext cx="864096" cy="99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43608" y="1412776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ctr"/>
            <a:r>
              <a:rPr lang="ru-RU" sz="2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КАТЕГОРИЯ «УМЕРЕННЫЙ РИСК</a:t>
            </a:r>
            <a:r>
              <a:rPr lang="ru-RU" sz="14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»</a:t>
            </a:r>
            <a:endParaRPr lang="ru-RU" sz="1400" b="1" dirty="0">
              <a:solidFill>
                <a:prstClr val="black"/>
              </a:solidFill>
              <a:latin typeface="Cambria" panose="02040503050406030204" pitchFamily="18" charset="0"/>
            </a:endParaRPr>
          </a:p>
          <a:p>
            <a:endParaRPr lang="ru-RU" sz="16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58210101"/>
              </p:ext>
            </p:extLst>
          </p:nvPr>
        </p:nvGraphicFramePr>
        <p:xfrm>
          <a:off x="1524000" y="19888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418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2000">
              <a:srgbClr val="BDDCAA"/>
            </a:gs>
            <a:gs pos="100000">
              <a:srgbClr val="D0E6C6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48844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76" y="3722012"/>
            <a:ext cx="4608512" cy="2589888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B689C-2AB5-4588-A515-CC4B0D0421F4}" type="slidenum">
              <a:rPr lang="ru-RU" altLang="ru-RU" smtClean="0">
                <a:solidFill>
                  <a:srgbClr val="FEFAC9"/>
                </a:solidFill>
              </a:rPr>
              <a:pPr>
                <a:defRPr/>
              </a:pPr>
              <a:t>7</a:t>
            </a:fld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1"/>
            <a:ext cx="9144000" cy="1128585"/>
          </a:xfrm>
          <a:prstGeom prst="rect">
            <a:avLst/>
          </a:prstGeom>
          <a:solidFill>
            <a:srgbClr val="5A9A05"/>
          </a:solidFill>
          <a:ln>
            <a:solidFill>
              <a:srgbClr val="0D0F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Управление Россельхознадзора по Республике Мордовия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 Пензенской области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17276"/>
            <a:ext cx="9144000" cy="440724"/>
          </a:xfrm>
          <a:prstGeom prst="rect">
            <a:avLst/>
          </a:prstGeom>
          <a:solidFill>
            <a:srgbClr val="5A9A05"/>
          </a:solidFill>
          <a:ln>
            <a:solidFill>
              <a:srgbClr val="0D0F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7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914"/>
            <a:ext cx="864096" cy="99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9344"/>
            <a:ext cx="864096" cy="99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84815" y="1244077"/>
            <a:ext cx="47472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b="1" dirty="0">
                <a:solidFill>
                  <a:prstClr val="black"/>
                </a:solidFill>
                <a:latin typeface="Cambria" panose="02040503050406030204" pitchFamily="18" charset="0"/>
              </a:rPr>
              <a:t>Благодаря профилактической работы для разъяснения субъектам хозяйствования обязательных  требований государственного надзора в сфере обращения лекарственных препаратов, а также для предупреждения нарушения обязательных требований во втором квартале 2018 года проведены 2 проверки, выписано 2 предписания, оформлены 2 административных протокола, наложено штрафов на сумму 4 </a:t>
            </a:r>
            <a:r>
              <a:rPr lang="ru-RU" sz="1600" b="1" dirty="0" smtClean="0">
                <a:solidFill>
                  <a:prstClr val="black"/>
                </a:solidFill>
                <a:latin typeface="Cambria" panose="02040503050406030204" pitchFamily="18" charset="0"/>
              </a:rPr>
              <a:t>тысячи </a:t>
            </a:r>
            <a:r>
              <a:rPr lang="ru-RU" sz="1600" b="1" dirty="0">
                <a:solidFill>
                  <a:prstClr val="black"/>
                </a:solidFill>
                <a:latin typeface="Cambria" panose="02040503050406030204" pitchFamily="18" charset="0"/>
              </a:rPr>
              <a:t>рублей.</a:t>
            </a:r>
            <a:endParaRPr lang="ru-RU" sz="16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92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2000">
              <a:srgbClr val="BDDCAA"/>
            </a:gs>
            <a:gs pos="100000">
              <a:srgbClr val="D0E6C6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48844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B689C-2AB5-4588-A515-CC4B0D0421F4}" type="slidenum">
              <a:rPr lang="ru-RU" altLang="ru-RU" smtClean="0">
                <a:solidFill>
                  <a:srgbClr val="FEFAC9"/>
                </a:solidFill>
              </a:rPr>
              <a:pPr>
                <a:defRPr/>
              </a:pPr>
              <a:t>8</a:t>
            </a:fld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1"/>
            <a:ext cx="9144000" cy="1128585"/>
          </a:xfrm>
          <a:prstGeom prst="rect">
            <a:avLst/>
          </a:prstGeom>
          <a:solidFill>
            <a:srgbClr val="5A9A05"/>
          </a:solidFill>
          <a:ln>
            <a:solidFill>
              <a:srgbClr val="0D0F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Управление Россельхознадзора по Республике Мордовия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 Пензенской области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17276"/>
            <a:ext cx="9144000" cy="440724"/>
          </a:xfrm>
          <a:prstGeom prst="rect">
            <a:avLst/>
          </a:prstGeom>
          <a:solidFill>
            <a:srgbClr val="5A9A05"/>
          </a:solidFill>
          <a:ln>
            <a:solidFill>
              <a:srgbClr val="0D0F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7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914"/>
            <a:ext cx="864096" cy="99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9344"/>
            <a:ext cx="864096" cy="99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11881" y="2492896"/>
            <a:ext cx="4248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b="1" dirty="0">
                <a:solidFill>
                  <a:schemeClr val="bg1"/>
                </a:solidFill>
                <a:latin typeface="Cambria" panose="02040503050406030204" pitchFamily="18" charset="0"/>
              </a:rPr>
              <a:t>Основным нарушением в результате проведенных мероприятий является 2 нарушения по ч.2 ст.14.1 КоАП РФ осуществление предпринимательской деятельности без специального разрешения (лицензии), если такое разрешение (такая лицензия) обязательно</a:t>
            </a:r>
            <a:endParaRPr lang="ru-RU" sz="1600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112" y="1992921"/>
            <a:ext cx="4240675" cy="318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8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2000">
              <a:srgbClr val="BDDCAA"/>
            </a:gs>
            <a:gs pos="100000">
              <a:srgbClr val="D0E6C6"/>
            </a:gs>
            <a:gs pos="0">
              <a:schemeClr val="accent1">
                <a:lumMod val="5000"/>
                <a:lumOff val="95000"/>
              </a:schemeClr>
            </a:gs>
            <a:gs pos="100000">
              <a:srgbClr val="48844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0B689C-2AB5-4588-A515-CC4B0D0421F4}" type="slidenum">
              <a:rPr lang="ru-RU" altLang="ru-RU" smtClean="0">
                <a:solidFill>
                  <a:srgbClr val="FEFAC9"/>
                </a:solidFill>
              </a:rPr>
              <a:pPr>
                <a:defRPr/>
              </a:pPr>
              <a:t>9</a:t>
            </a:fld>
            <a:endParaRPr lang="ru-RU" altLang="ru-RU">
              <a:solidFill>
                <a:srgbClr val="FEFAC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-1"/>
            <a:ext cx="9144000" cy="1128585"/>
          </a:xfrm>
          <a:prstGeom prst="rect">
            <a:avLst/>
          </a:prstGeom>
          <a:solidFill>
            <a:srgbClr val="5A9A05"/>
          </a:solidFill>
          <a:ln>
            <a:solidFill>
              <a:srgbClr val="0D0F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Управление Россельхознадзора по Республике Мордовия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и Пензенской области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417276"/>
            <a:ext cx="9144000" cy="440724"/>
          </a:xfrm>
          <a:prstGeom prst="rect">
            <a:avLst/>
          </a:prstGeom>
          <a:solidFill>
            <a:srgbClr val="5A9A05"/>
          </a:solidFill>
          <a:ln>
            <a:solidFill>
              <a:srgbClr val="0D0F0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7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1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914"/>
            <a:ext cx="864096" cy="99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D:\ДОКУМЕНТЫ\Блокнот Россельхознадзора\гер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9344"/>
            <a:ext cx="864096" cy="99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5536" y="1372273"/>
            <a:ext cx="39604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За 2 квартал 2018 года специалистами Отдела проведена 1 проверка  возможности  выполнения соискателем лицензии требований и условий при осуществлении хранения лекарственных препаратов для ветеринарного применения и розничной торговли лекарственным препаратами для ветеринарного применения. По результатам проверки соискателя выдана лицензия на право хранения и розничной торговли лекарственными препаратами для ветеринарного применения.</a:t>
            </a:r>
            <a:endParaRPr lang="ru-RU" b="1" dirty="0" smtClean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91" y="1429678"/>
            <a:ext cx="343584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3884</TotalTime>
  <Words>613</Words>
  <Application>Microsoft Office PowerPoint</Application>
  <PresentationFormat>Экран (4:3)</PresentationFormat>
  <Paragraphs>78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Tw Cen MT</vt:lpstr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Zemelnadzor</dc:creator>
  <cp:lastModifiedBy>Пользователь Windows</cp:lastModifiedBy>
  <cp:revision>342</cp:revision>
  <dcterms:created xsi:type="dcterms:W3CDTF">2015-11-12T09:45:26Z</dcterms:created>
  <dcterms:modified xsi:type="dcterms:W3CDTF">2018-07-18T06:56:09Z</dcterms:modified>
</cp:coreProperties>
</file>