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7" r:id="rId2"/>
    <p:sldId id="305" r:id="rId3"/>
    <p:sldId id="291" r:id="rId4"/>
    <p:sldId id="288" r:id="rId5"/>
    <p:sldId id="300" r:id="rId6"/>
    <p:sldId id="303" r:id="rId7"/>
    <p:sldId id="304" r:id="rId8"/>
    <p:sldId id="297" r:id="rId9"/>
    <p:sldId id="306" r:id="rId10"/>
    <p:sldId id="307" r:id="rId11"/>
    <p:sldId id="308" r:id="rId12"/>
    <p:sldId id="28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69"/>
    <a:srgbClr val="CC66FF"/>
    <a:srgbClr val="3E7B29"/>
    <a:srgbClr val="EE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86481" autoAdjust="0"/>
  </p:normalViewPr>
  <p:slideViewPr>
    <p:cSldViewPr>
      <p:cViewPr varScale="1">
        <p:scale>
          <a:sx n="74" d="100"/>
          <a:sy n="74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25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5424A-A6C8-4D9C-AC95-AFE226AEDAA8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11ABA-5981-47B2-B0FF-CA678F4EA1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9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12776"/>
            <a:ext cx="8229600" cy="365929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 государственного ветеринарного надзора по Пензенской области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42910" y="6357958"/>
            <a:ext cx="8229600" cy="174278"/>
          </a:xfrm>
        </p:spPr>
        <p:txBody>
          <a:bodyPr>
            <a:normAutofit fontScale="25000" lnSpcReduction="20000"/>
          </a:bodyPr>
          <a:lstStyle/>
          <a:p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Захоронение  в яму в отдельных случаях</a:t>
            </a:r>
            <a:endParaRPr lang="ru-RU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3814829" cy="354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92896"/>
            <a:ext cx="354876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6319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i="1" dirty="0" smtClean="0"/>
              <a:t>Нарушение ветеринарно-санитарных правил сбора, утилизации и уничтожения биологических отходов предусматривает административную ответственность по ч.3 ст.10.8 КоАП РФ и влечет наложение административного штрафа </a:t>
            </a:r>
          </a:p>
          <a:p>
            <a:pPr algn="ctr"/>
            <a:endParaRPr lang="ru-RU" dirty="0" smtClean="0"/>
          </a:p>
          <a:p>
            <a:pPr algn="just"/>
            <a:r>
              <a:rPr lang="ru-RU" dirty="0" smtClean="0"/>
              <a:t>на граждан в размере от </a:t>
            </a:r>
            <a:r>
              <a:rPr lang="ru-RU" b="1" dirty="0" smtClean="0"/>
              <a:t>4-5</a:t>
            </a:r>
            <a:r>
              <a:rPr lang="ru-RU" dirty="0" smtClean="0"/>
              <a:t> тысяч рублей; </a:t>
            </a:r>
          </a:p>
          <a:p>
            <a:pPr algn="just"/>
            <a:r>
              <a:rPr lang="ru-RU" dirty="0" smtClean="0"/>
              <a:t>на должностных лиц - от </a:t>
            </a:r>
            <a:r>
              <a:rPr lang="ru-RU" b="1" dirty="0" smtClean="0"/>
              <a:t>20-40</a:t>
            </a:r>
            <a:r>
              <a:rPr lang="ru-RU" dirty="0" smtClean="0"/>
              <a:t> тысяч рублей; </a:t>
            </a:r>
          </a:p>
          <a:p>
            <a:r>
              <a:rPr lang="ru-RU" dirty="0" smtClean="0"/>
              <a:t>на лиц, осуществляющих предпринимательскую деятельность без образования юридического лица, - от </a:t>
            </a:r>
            <a:r>
              <a:rPr lang="ru-RU" b="1" dirty="0" smtClean="0"/>
              <a:t>40-50</a:t>
            </a:r>
            <a:r>
              <a:rPr lang="ru-RU" dirty="0" smtClean="0"/>
              <a:t> тысяч рублей или административное приостановление деятельности на срок до 90 суток;</a:t>
            </a:r>
          </a:p>
          <a:p>
            <a:r>
              <a:rPr lang="ru-RU" dirty="0" smtClean="0"/>
              <a:t> на юридических лиц - от </a:t>
            </a:r>
            <a:r>
              <a:rPr lang="ru-RU" b="1" dirty="0" smtClean="0"/>
              <a:t>500-700</a:t>
            </a:r>
            <a:r>
              <a:rPr lang="ru-RU" dirty="0" smtClean="0"/>
              <a:t> тысяч рублей или </a:t>
            </a:r>
            <a:r>
              <a:rPr lang="ru-RU" dirty="0" smtClean="0"/>
              <a:t>административное приостановление </a:t>
            </a:r>
            <a:r>
              <a:rPr lang="ru-RU" dirty="0" smtClean="0"/>
              <a:t>деятельности на срок до девяноста суток.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7813576" cy="521497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 !</a:t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Показатели отдела за 2 квартал 2018 года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4407768"/>
          </a:xfrm>
        </p:spPr>
        <p:txBody>
          <a:bodyPr>
            <a:normAutofit/>
          </a:bodyPr>
          <a:lstStyle/>
          <a:p>
            <a:r>
              <a:rPr lang="ru-RU" dirty="0" smtClean="0"/>
              <a:t>Проведено проверок                  245</a:t>
            </a:r>
          </a:p>
          <a:p>
            <a:r>
              <a:rPr lang="ru-RU" dirty="0" smtClean="0"/>
              <a:t>Выявлено нарушений                  300</a:t>
            </a:r>
          </a:p>
          <a:p>
            <a:r>
              <a:rPr lang="ru-RU" dirty="0" smtClean="0"/>
              <a:t>Выдано предписаний                  108</a:t>
            </a:r>
          </a:p>
          <a:p>
            <a:r>
              <a:rPr lang="ru-RU" dirty="0" smtClean="0"/>
              <a:t>Составлено протоколов              299</a:t>
            </a:r>
          </a:p>
          <a:p>
            <a:r>
              <a:rPr lang="ru-RU" dirty="0" smtClean="0"/>
              <a:t>Наложено штраф. санкций       429,9 руб.</a:t>
            </a:r>
          </a:p>
          <a:p>
            <a:r>
              <a:rPr lang="ru-RU" dirty="0" smtClean="0"/>
              <a:t>Взыскано                                          647,3 руб.</a:t>
            </a:r>
          </a:p>
          <a:p>
            <a:endParaRPr lang="ru-RU" dirty="0" smtClean="0"/>
          </a:p>
          <a:p>
            <a:r>
              <a:rPr lang="ru-RU" dirty="0" smtClean="0"/>
              <a:t>При рассмотрении дел об административном правонарушении вынесено 5 предупреждений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800" b="1" u="sng" dirty="0" smtClean="0"/>
              <a:t>Биологическими отходами являются:</a:t>
            </a:r>
          </a:p>
          <a:p>
            <a:r>
              <a:rPr lang="ru-RU" sz="2800" dirty="0" smtClean="0"/>
              <a:t>- трупы животных и птиц, в т.ч. лабораторных;</a:t>
            </a:r>
          </a:p>
          <a:p>
            <a:r>
              <a:rPr lang="ru-RU" sz="2800" dirty="0" smtClean="0"/>
              <a:t>- абортированные и мертворожденные плоды;</a:t>
            </a:r>
          </a:p>
          <a:p>
            <a:r>
              <a:rPr lang="ru-RU" sz="2800" dirty="0" smtClean="0"/>
              <a:t>- ветеринарные </a:t>
            </a:r>
            <a:r>
              <a:rPr lang="ru-RU" sz="2800" dirty="0" err="1" smtClean="0"/>
              <a:t>конфискаты</a:t>
            </a:r>
            <a:r>
              <a:rPr lang="ru-RU" sz="2800" dirty="0" smtClean="0"/>
              <a:t> (мясо, рыба, другая продукция животного происхождения), выявленные после ветеринарно-санитарной экспертизы на убойных пунктах, хладобойнях, в </a:t>
            </a:r>
            <a:r>
              <a:rPr lang="ru-RU" sz="2800" dirty="0" err="1" smtClean="0"/>
              <a:t>мясо-рыбоперерабатывающих</a:t>
            </a:r>
            <a:r>
              <a:rPr lang="ru-RU" sz="2800" dirty="0" smtClean="0"/>
              <a:t> организациях, рынках, организациях торговли и др. объектах;</a:t>
            </a:r>
          </a:p>
          <a:p>
            <a:pPr algn="just">
              <a:buNone/>
            </a:pPr>
            <a:endParaRPr lang="ru-RU" sz="2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0454" r="17688"/>
          <a:stretch>
            <a:fillRect/>
          </a:stretch>
        </p:blipFill>
        <p:spPr bwMode="auto">
          <a:xfrm>
            <a:off x="395536" y="2348880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Промаркированная емкость  на убойном пункте</a:t>
            </a:r>
            <a:endParaRPr lang="ru-RU" sz="2400" dirty="0"/>
          </a:p>
        </p:txBody>
      </p:sp>
      <p:pic>
        <p:nvPicPr>
          <p:cNvPr id="5" name="Picture 2" descr="C:\Users\Михайловская\Desktop\фото для презинтации\SDC1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28910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836712"/>
            <a:ext cx="8218112" cy="46805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Промаркированные емкости в производственных цехах, объектах общепита и т.д.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3" descr="C:\Users\Михайловская\Desktop\фото для презинтации\SDC1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14625"/>
            <a:ext cx="4000500" cy="3000375"/>
          </a:xfrm>
          <a:prstGeom prst="rect">
            <a:avLst/>
          </a:prstGeom>
          <a:noFill/>
        </p:spPr>
      </p:pic>
      <p:pic>
        <p:nvPicPr>
          <p:cNvPr id="6" name="Picture 2" descr="E:\IMG_20180123_08313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3467367" cy="2880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0728"/>
            <a:ext cx="7772400" cy="1080120"/>
          </a:xfrm>
        </p:spPr>
        <p:txBody>
          <a:bodyPr/>
          <a:lstStyle/>
          <a:p>
            <a:pPr algn="ctr"/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Соответствующее санитарно-техническое состояние скотомогильника</a:t>
            </a:r>
            <a:endParaRPr lang="ru-RU" sz="2800" b="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1027" name="Picture 3" descr="E:\SDC1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5040000" cy="378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02" y="2492896"/>
            <a:ext cx="387789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SDC10253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564904"/>
            <a:ext cx="4039926" cy="33093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7772400" cy="1122400"/>
          </a:xfrm>
        </p:spPr>
        <p:txBody>
          <a:bodyPr/>
          <a:lstStyle/>
          <a:p>
            <a:pPr algn="ctr"/>
            <a:r>
              <a:rPr lang="ru-RU" sz="2400" u="sng" dirty="0" smtClean="0">
                <a:solidFill>
                  <a:schemeClr val="bg2">
                    <a:lumMod val="25000"/>
                  </a:schemeClr>
                </a:solidFill>
                <a:effectLst/>
              </a:rPr>
              <a:t>Не соответствующее </a:t>
            </a:r>
            <a:r>
              <a:rPr lang="ru-RU" sz="2400" b="0" dirty="0" err="1" smtClean="0">
                <a:solidFill>
                  <a:schemeClr val="bg2">
                    <a:lumMod val="25000"/>
                  </a:schemeClr>
                </a:solidFill>
                <a:effectLst/>
              </a:rPr>
              <a:t>санитано-техническое</a:t>
            </a:r>
            <a:r>
              <a:rPr lang="ru-RU" sz="24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состояние скотомогильника</a:t>
            </a:r>
            <a:endParaRPr lang="ru-RU" sz="2400" b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3960440" cy="304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ихайловская\Desktop\фото для презинтации\SDC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016154" cy="451211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Биологические отходы не утилизированы 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Захоронение  в яму</a:t>
            </a:r>
            <a:endParaRPr lang="ru-RU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329207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3843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3125</TotalTime>
  <Words>221</Words>
  <Application>Microsoft Office PowerPoint</Application>
  <PresentationFormat>Экран (4:3)</PresentationFormat>
  <Paragraphs>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 New Roman</vt:lpstr>
      <vt:lpstr>Wingdings 2</vt:lpstr>
      <vt:lpstr>Поток</vt:lpstr>
      <vt:lpstr> Отдел государственного ветеринарного надзора по Пензенской области  </vt:lpstr>
      <vt:lpstr>Показатели отдела за 2 квартал 2018 года</vt:lpstr>
      <vt:lpstr>Презентация PowerPoint</vt:lpstr>
      <vt:lpstr>Промаркированная емкость  на убойном пункте</vt:lpstr>
      <vt:lpstr>Презентация PowerPoint</vt:lpstr>
      <vt:lpstr>Соответствующее санитарно-техническое состояние скотомогильника</vt:lpstr>
      <vt:lpstr>Не соответствующее санитано-техническое состояние скотомогильника</vt:lpstr>
      <vt:lpstr>Биологические отходы не утилизированы </vt:lpstr>
      <vt:lpstr>Захоронение  в яму</vt:lpstr>
      <vt:lpstr>Захоронение  в яму в отдельных случаях</vt:lpstr>
      <vt:lpstr>Презентация PowerPoint</vt:lpstr>
      <vt:lpstr>СПАСИБО ЗА  ВНИМАНИЕ !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деятельности отдела ветеринарного надзора Управления Россельхознадзора по Пензенской области за 1 полугодие 2010 года</dc:title>
  <dc:creator>Михайловская</dc:creator>
  <cp:lastModifiedBy>Пользователь Windows</cp:lastModifiedBy>
  <cp:revision>291</cp:revision>
  <dcterms:modified xsi:type="dcterms:W3CDTF">2018-07-18T06:56:12Z</dcterms:modified>
</cp:coreProperties>
</file>